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 id="2147483703" r:id="rId4"/>
    <p:sldMasterId id="2147483721" r:id="rId5"/>
  </p:sldMasterIdLst>
  <p:notesMasterIdLst>
    <p:notesMasterId r:id="rId104"/>
  </p:notesMasterIdLst>
  <p:sldIdLst>
    <p:sldId id="294" r:id="rId6"/>
    <p:sldId id="295" r:id="rId7"/>
    <p:sldId id="296" r:id="rId8"/>
    <p:sldId id="297" r:id="rId9"/>
    <p:sldId id="298" r:id="rId10"/>
    <p:sldId id="299" r:id="rId11"/>
    <p:sldId id="305" r:id="rId12"/>
    <p:sldId id="291" r:id="rId13"/>
    <p:sldId id="290" r:id="rId14"/>
    <p:sldId id="293" r:id="rId15"/>
    <p:sldId id="304" r:id="rId16"/>
    <p:sldId id="349" r:id="rId17"/>
    <p:sldId id="301" r:id="rId18"/>
    <p:sldId id="302" r:id="rId19"/>
    <p:sldId id="303" r:id="rId20"/>
    <p:sldId id="306" r:id="rId21"/>
    <p:sldId id="30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45" r:id="rId52"/>
    <p:sldId id="300" r:id="rId53"/>
    <p:sldId id="347" r:id="rId54"/>
    <p:sldId id="279" r:id="rId55"/>
    <p:sldId id="286" r:id="rId56"/>
    <p:sldId id="283" r:id="rId57"/>
    <p:sldId id="257" r:id="rId58"/>
    <p:sldId id="258" r:id="rId59"/>
    <p:sldId id="259" r:id="rId60"/>
    <p:sldId id="285" r:id="rId61"/>
    <p:sldId id="260" r:id="rId62"/>
    <p:sldId id="261" r:id="rId63"/>
    <p:sldId id="262" r:id="rId64"/>
    <p:sldId id="263" r:id="rId65"/>
    <p:sldId id="265" r:id="rId66"/>
    <p:sldId id="264"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348" r:id="rId80"/>
    <p:sldId id="350" r:id="rId81"/>
    <p:sldId id="351" r:id="rId82"/>
    <p:sldId id="352" r:id="rId83"/>
    <p:sldId id="353" r:id="rId84"/>
    <p:sldId id="354" r:id="rId85"/>
    <p:sldId id="355" r:id="rId86"/>
    <p:sldId id="356" r:id="rId87"/>
    <p:sldId id="357" r:id="rId88"/>
    <p:sldId id="358" r:id="rId89"/>
    <p:sldId id="360"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61"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5EB6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85963" autoAdjust="0"/>
  </p:normalViewPr>
  <p:slideViewPr>
    <p:cSldViewPr snapToGrid="0">
      <p:cViewPr varScale="1">
        <p:scale>
          <a:sx n="81" d="100"/>
          <a:sy n="81" d="100"/>
        </p:scale>
        <p:origin x="71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heme" Target="theme/them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A498F-D151-4360-B014-25AFF885E098}" type="datetimeFigureOut">
              <a:rPr lang="en-US" smtClean="0"/>
              <a:t>02-Jun-21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7CCE-9872-4C04-9E16-641F6B056FEC}" type="slidenum">
              <a:rPr lang="en-US" smtClean="0"/>
              <a:t>‹#›</a:t>
            </a:fld>
            <a:endParaRPr lang="en-US"/>
          </a:p>
        </p:txBody>
      </p:sp>
    </p:spTree>
    <p:extLst>
      <p:ext uri="{BB962C8B-B14F-4D97-AF65-F5344CB8AC3E}">
        <p14:creationId xmlns:p14="http://schemas.microsoft.com/office/powerpoint/2010/main" val="293313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7CCE-9872-4C04-9E16-641F6B056FEC}" type="slidenum">
              <a:rPr lang="en-US" smtClean="0"/>
              <a:t>1</a:t>
            </a:fld>
            <a:endParaRPr lang="en-US"/>
          </a:p>
        </p:txBody>
      </p:sp>
    </p:spTree>
    <p:extLst>
      <p:ext uri="{BB962C8B-B14F-4D97-AF65-F5344CB8AC3E}">
        <p14:creationId xmlns:p14="http://schemas.microsoft.com/office/powerpoint/2010/main" val="529399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means “append an</a:t>
            </a:r>
            <a:r>
              <a:rPr lang="en-US" baseline="0" dirty="0" smtClean="0"/>
              <a:t>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25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means “increment</a:t>
            </a:r>
            <a:r>
              <a:rPr lang="en-US" baseline="0" dirty="0" smtClean="0"/>
              <a:t> the final character”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090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means “end this string</a:t>
            </a:r>
            <a:r>
              <a:rPr lang="en-US" baseline="0" dirty="0" smtClean="0"/>
              <a:t> and start a new string with a single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539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 the A to become a 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94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 an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328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 new string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65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 an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2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 the A to become a 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623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 the B to become a 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140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 new string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27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first case of a </a:t>
            </a:r>
            <a:r>
              <a:rPr lang="en-US" dirty="0" err="1" smtClean="0"/>
              <a:t>Sessie</a:t>
            </a:r>
            <a:r>
              <a:rPr lang="en-US" baseline="0" dirty="0" smtClean="0"/>
              <a:t> ruleset generating a three-dimensional causal network.  At first the network looks 2-d, as if it could lie flat in a plane,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253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127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713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603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48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670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 new string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367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415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 new string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931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915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219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it soon needs to curve</a:t>
            </a:r>
            <a:r>
              <a:rPr lang="en-US" baseline="0" dirty="0" smtClean="0"/>
              <a:t> in order to lie flat,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530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913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t>
            </a:r>
            <a:r>
              <a:rPr lang="en-US" baseline="0" dirty="0" smtClean="0"/>
              <a:t>base-5 code number results in a unique sequential substitution system ruleset.  But let’s look at another example,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740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46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104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478BA-D73D-F541-8959-6FEBBE307895}"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026362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7CCE-9872-4C04-9E16-641F6B056FEC}" type="slidenum">
              <a:rPr lang="en-US" smtClean="0"/>
              <a:t>52</a:t>
            </a:fld>
            <a:endParaRPr lang="en-US"/>
          </a:p>
        </p:txBody>
      </p:sp>
    </p:spTree>
    <p:extLst>
      <p:ext uri="{BB962C8B-B14F-4D97-AF65-F5344CB8AC3E}">
        <p14:creationId xmlns:p14="http://schemas.microsoft.com/office/powerpoint/2010/main" val="606994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rules used: only state string: no nodes</a:t>
            </a:r>
            <a:endParaRPr lang="en-US" dirty="0"/>
          </a:p>
        </p:txBody>
      </p:sp>
      <p:sp>
        <p:nvSpPr>
          <p:cNvPr id="4" name="Slide Number Placeholder 3"/>
          <p:cNvSpPr>
            <a:spLocks noGrp="1"/>
          </p:cNvSpPr>
          <p:nvPr>
            <p:ph type="sldNum" sz="quarter" idx="10"/>
          </p:nvPr>
        </p:nvSpPr>
        <p:spPr/>
        <p:txBody>
          <a:bodyPr/>
          <a:lstStyle/>
          <a:p>
            <a:fld id="{CA7478BA-D73D-F541-8959-6FEBBE307895}"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672323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node </a:t>
            </a:r>
            <a:r>
              <a:rPr lang="en-US" baseline="0" dirty="0" smtClean="0"/>
              <a:t> from 1 rule used</a:t>
            </a:r>
            <a:endParaRPr lang="en-US" dirty="0"/>
          </a:p>
        </p:txBody>
      </p:sp>
      <p:sp>
        <p:nvSpPr>
          <p:cNvPr id="4" name="Slide Number Placeholder 3"/>
          <p:cNvSpPr>
            <a:spLocks noGrp="1"/>
          </p:cNvSpPr>
          <p:nvPr>
            <p:ph type="sldNum" sz="quarter" idx="10"/>
          </p:nvPr>
        </p:nvSpPr>
        <p:spPr/>
        <p:txBody>
          <a:bodyPr/>
          <a:lstStyle/>
          <a:p>
            <a:fld id="{6C217CCE-9872-4C04-9E16-641F6B056FEC}" type="slidenum">
              <a:rPr lang="en-US" smtClean="0"/>
              <a:t>54</a:t>
            </a:fld>
            <a:endParaRPr lang="en-US"/>
          </a:p>
        </p:txBody>
      </p:sp>
    </p:spTree>
    <p:extLst>
      <p:ext uri="{BB962C8B-B14F-4D97-AF65-F5344CB8AC3E}">
        <p14:creationId xmlns:p14="http://schemas.microsoft.com/office/powerpoint/2010/main" val="2528646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rules used: 2 connected nodes</a:t>
            </a:r>
          </a:p>
          <a:p>
            <a:r>
              <a:rPr lang="en-US" baseline="0" dirty="0" smtClean="0"/>
              <a:t>CONNECTED – 1 cell created by event 1, destroyed by event 2</a:t>
            </a:r>
          </a:p>
          <a:p>
            <a:r>
              <a:rPr lang="en-US" baseline="0" dirty="0" smtClean="0"/>
              <a:t>Identify: what rule was used in row 2?  - second rule (see “2” in row 2)</a:t>
            </a:r>
          </a:p>
          <a:p>
            <a:r>
              <a:rPr lang="en-US" baseline="0" dirty="0" smtClean="0">
                <a:sym typeface="Wingdings" panose="05000000000000000000" pitchFamily="2" charset="2"/>
              </a:rPr>
              <a:t> Single connection </a:t>
            </a:r>
            <a:endParaRPr lang="en-US" baseline="0" dirty="0" smtClean="0"/>
          </a:p>
        </p:txBody>
      </p:sp>
      <p:sp>
        <p:nvSpPr>
          <p:cNvPr id="4" name="Slide Number Placeholder 3"/>
          <p:cNvSpPr>
            <a:spLocks noGrp="1"/>
          </p:cNvSpPr>
          <p:nvPr>
            <p:ph type="sldNum" sz="quarter" idx="10"/>
          </p:nvPr>
        </p:nvSpPr>
        <p:spPr/>
        <p:txBody>
          <a:bodyPr/>
          <a:lstStyle/>
          <a:p>
            <a:fld id="{6C217CCE-9872-4C04-9E16-641F6B056FEC}" type="slidenum">
              <a:rPr lang="en-US" smtClean="0"/>
              <a:t>55</a:t>
            </a:fld>
            <a:endParaRPr lang="en-US"/>
          </a:p>
        </p:txBody>
      </p:sp>
    </p:spTree>
    <p:extLst>
      <p:ext uri="{BB962C8B-B14F-4D97-AF65-F5344CB8AC3E}">
        <p14:creationId xmlns:p14="http://schemas.microsoft.com/office/powerpoint/2010/main" val="11293832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rules used: 2 connected nodes</a:t>
            </a:r>
          </a:p>
          <a:p>
            <a:r>
              <a:rPr lang="en-US" baseline="0" dirty="0" smtClean="0"/>
              <a:t>CONNECTED – 1 cell created by event 1, destroyed by event 2</a:t>
            </a:r>
          </a:p>
          <a:p>
            <a:r>
              <a:rPr lang="en-US" baseline="0" dirty="0" smtClean="0"/>
              <a:t>Identify: what rule was used in row 2?  - second rule (see “2” in row 2)</a:t>
            </a:r>
          </a:p>
          <a:p>
            <a:r>
              <a:rPr lang="en-US" baseline="0" dirty="0" smtClean="0">
                <a:sym typeface="Wingdings" panose="05000000000000000000" pitchFamily="2" charset="2"/>
              </a:rPr>
              <a:t> Single connection </a:t>
            </a:r>
            <a:endParaRPr lang="en-US" baseline="0" dirty="0" smtClean="0"/>
          </a:p>
        </p:txBody>
      </p:sp>
      <p:sp>
        <p:nvSpPr>
          <p:cNvPr id="4" name="Slide Number Placeholder 3"/>
          <p:cNvSpPr>
            <a:spLocks noGrp="1"/>
          </p:cNvSpPr>
          <p:nvPr>
            <p:ph type="sldNum" sz="quarter" idx="10"/>
          </p:nvPr>
        </p:nvSpPr>
        <p:spPr/>
        <p:txBody>
          <a:bodyPr/>
          <a:lstStyle/>
          <a:p>
            <a:fld id="{6C217CCE-9872-4C04-9E16-641F6B056FEC}" type="slidenum">
              <a:rPr lang="en-US" smtClean="0"/>
              <a:t>56</a:t>
            </a:fld>
            <a:endParaRPr lang="en-US"/>
          </a:p>
        </p:txBody>
      </p:sp>
    </p:spTree>
    <p:extLst>
      <p:ext uri="{BB962C8B-B14F-4D97-AF65-F5344CB8AC3E}">
        <p14:creationId xmlns:p14="http://schemas.microsoft.com/office/powerpoint/2010/main" val="192537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eventually</a:t>
            </a:r>
            <a:r>
              <a:rPr lang="en-US" baseline="0" dirty="0" smtClean="0"/>
              <a:t> it would curve back over itself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708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a:t>
            </a:r>
            <a:r>
              <a:rPr lang="en-US" baseline="0" dirty="0" smtClean="0"/>
              <a:t> nodes 1 and 3 are connected. </a:t>
            </a:r>
          </a:p>
        </p:txBody>
      </p:sp>
      <p:sp>
        <p:nvSpPr>
          <p:cNvPr id="4" name="Slide Number Placeholder 3"/>
          <p:cNvSpPr>
            <a:spLocks noGrp="1"/>
          </p:cNvSpPr>
          <p:nvPr>
            <p:ph type="sldNum" sz="quarter" idx="10"/>
          </p:nvPr>
        </p:nvSpPr>
        <p:spPr/>
        <p:txBody>
          <a:bodyPr/>
          <a:lstStyle/>
          <a:p>
            <a:fld id="{6C217CCE-9872-4C04-9E16-641F6B056FEC}" type="slidenum">
              <a:rPr lang="en-US" smtClean="0"/>
              <a:t>57</a:t>
            </a:fld>
            <a:endParaRPr lang="en-US"/>
          </a:p>
        </p:txBody>
      </p:sp>
    </p:spTree>
    <p:extLst>
      <p:ext uri="{BB962C8B-B14F-4D97-AF65-F5344CB8AC3E}">
        <p14:creationId xmlns:p14="http://schemas.microsoft.com/office/powerpoint/2010/main" val="1516936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Row</a:t>
            </a:r>
            <a:r>
              <a:rPr lang="en-US" baseline="0" dirty="0" smtClean="0"/>
              <a:t> 6: 1 1 1 : replaced 3 nodes that were originally formed from 3 different places</a:t>
            </a:r>
            <a:endParaRPr lang="en-US" dirty="0"/>
          </a:p>
        </p:txBody>
      </p:sp>
      <p:sp>
        <p:nvSpPr>
          <p:cNvPr id="4" name="Slide Number Placeholder 3"/>
          <p:cNvSpPr>
            <a:spLocks noGrp="1"/>
          </p:cNvSpPr>
          <p:nvPr>
            <p:ph type="sldNum" sz="quarter" idx="10"/>
          </p:nvPr>
        </p:nvSpPr>
        <p:spPr/>
        <p:txBody>
          <a:bodyPr/>
          <a:lstStyle/>
          <a:p>
            <a:fld id="{6C217CCE-9872-4C04-9E16-641F6B056FEC}" type="slidenum">
              <a:rPr lang="en-US" smtClean="0"/>
              <a:t>60</a:t>
            </a:fld>
            <a:endParaRPr lang="en-US"/>
          </a:p>
        </p:txBody>
      </p:sp>
    </p:spTree>
    <p:extLst>
      <p:ext uri="{BB962C8B-B14F-4D97-AF65-F5344CB8AC3E}">
        <p14:creationId xmlns:p14="http://schemas.microsoft.com/office/powerpoint/2010/main" val="830278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created 2 cells that 7 destroyed: therefore, 2 connections.</a:t>
            </a:r>
          </a:p>
          <a:p>
            <a:r>
              <a:rPr lang="en-US" dirty="0" smtClean="0"/>
              <a:t>Let’s find</a:t>
            </a:r>
            <a:r>
              <a:rPr lang="en-US" baseline="0" dirty="0" smtClean="0"/>
              <a:t> them on the </a:t>
            </a:r>
            <a:r>
              <a:rPr lang="en-US" baseline="0" dirty="0" err="1" smtClean="0"/>
              <a:t>sessie</a:t>
            </a:r>
            <a:r>
              <a:rPr lang="en-US" baseline="0" dirty="0" smtClean="0"/>
              <a:t> grid.</a:t>
            </a:r>
          </a:p>
          <a:p>
            <a:endParaRPr lang="en-US" dirty="0"/>
          </a:p>
        </p:txBody>
      </p:sp>
      <p:sp>
        <p:nvSpPr>
          <p:cNvPr id="4" name="Slide Number Placeholder 3"/>
          <p:cNvSpPr>
            <a:spLocks noGrp="1"/>
          </p:cNvSpPr>
          <p:nvPr>
            <p:ph type="sldNum" sz="quarter" idx="10"/>
          </p:nvPr>
        </p:nvSpPr>
        <p:spPr/>
        <p:txBody>
          <a:bodyPr/>
          <a:lstStyle/>
          <a:p>
            <a:fld id="{6C217CCE-9872-4C04-9E16-641F6B056FEC}" type="slidenum">
              <a:rPr lang="en-US" smtClean="0"/>
              <a:t>62</a:t>
            </a:fld>
            <a:endParaRPr lang="en-US"/>
          </a:p>
        </p:txBody>
      </p:sp>
    </p:spTree>
    <p:extLst>
      <p:ext uri="{BB962C8B-B14F-4D97-AF65-F5344CB8AC3E}">
        <p14:creationId xmlns:p14="http://schemas.microsoft.com/office/powerpoint/2010/main" val="3952242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Section: “What is a 1 dimensional network?”,</a:t>
                </a:r>
              </a:p>
              <a:p>
                <a:r>
                  <a:rPr lang="en-US" dirty="0"/>
                  <a:t>Description: Describes 1-D networks and how to go from the network (fig 3) to the function summary (fig 4). </a:t>
                </a:r>
              </a:p>
              <a:p>
                <a:r>
                  <a:rPr lang="en-US" dirty="0"/>
                  <a:t>- Note each row of functions describe a vertex (an intersection labeled numerically… the top right “intersection” is 1 hence the first row of fig. 4 describes the network for all vertices related to vertex 1 which are labeled in fig 3. as 1, 10, 19, 28, 37,…)</a:t>
                </a:r>
              </a:p>
              <a:p>
                <a:r>
                  <a:rPr lang="en-US" dirty="0"/>
                  <a:t>- Note a 1-D function is created by “the average slice width” times “the slice number n” plus “the position of the first vertex in a series” and is “mapped” to the connected vertices (which increase by the length of the edge (length from beginning to ending vertex))</a:t>
                </a:r>
              </a:p>
              <a:p>
                <a:r>
                  <a:rPr lang="en-US" dirty="0"/>
                  <a:t>   Hence, the functions for all vertices related to vertex 1 are (9n+1) -&gt; (9n+1)+1 and (9n+1) -&gt; (9n+1)+16 since vertex 1 in fig 3. is connected to vertex 2 and 17. Similarly, vertex 10 is connected to 11 and 26.</a:t>
                </a:r>
              </a:p>
              <a:p>
                <a:endParaRPr lang="en-US" dirty="0"/>
              </a:p>
              <a:p>
                <a:r>
                  <a:rPr lang="en-US" dirty="0"/>
                  <a:t>Section: “What makes a network 2 dimensional?”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 Describes a 2-D network and how to go from the network (fig 5) to the function summary (fig 6). </a:t>
                </a:r>
              </a:p>
              <a:p>
                <a:r>
                  <a:rPr lang="en-US" dirty="0"/>
                  <a:t>- Note similar process to the previous section. However, this time we have a quadratic function which accounts for the new vertex in each slice. </a:t>
                </a:r>
              </a:p>
              <a:p>
                <a:pPr marL="0" indent="0">
                  <a:buFontTx/>
                  <a:buNone/>
                </a:pPr>
                <a:endParaRPr lang="en-US" dirty="0"/>
              </a:p>
              <a:p>
                <a:pPr marL="0" indent="0">
                  <a:buFontTx/>
                  <a:buNone/>
                </a:pPr>
                <a:r>
                  <a:rPr lang="en-US" dirty="0"/>
                  <a:t>- Note a 2-D function is created by “the average slice width change divided by 2” times “the slice number n squared” plus “the average slice width (for the first two slices) minus the average slice width change” times “slice number n” plus “the position of the first </a:t>
                </a:r>
              </a:p>
              <a:p>
                <a:pPr marL="0" indent="0">
                  <a:buFontTx/>
                  <a:buNone/>
                </a:pPr>
                <a:r>
                  <a:rPr lang="en-US" dirty="0"/>
                  <a:t>   vertex in slice 0” and is “mapped” to the connected vertices (which increase by the length of the edge (length from beginning to ending vertex)).</a:t>
                </a:r>
              </a:p>
              <a:p>
                <a:r>
                  <a:rPr lang="en-US" dirty="0"/>
                  <a:t>   Hence, the functions for all vertices related to vertex 1 are (</a:t>
                </a:r>
                <a:r>
                  <a:rPr lang="en-US" b="0" i="0">
                    <a:latin typeface="Cambria Math" panose="02040503050406030204" pitchFamily="18" charset="0"/>
                  </a:rPr>
                  <a:t>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𝑛+1)+1</a:t>
                </a:r>
                <a:r>
                  <a:rPr lang="en-US" dirty="0"/>
                  <a:t>, and </a:t>
                </a:r>
                <a:r>
                  <a:rPr lang="en-US" b="0" i="0">
                    <a:latin typeface="Cambria Math" panose="02040503050406030204" pitchFamily="18" charset="0"/>
                  </a:rPr>
                  <a:t>(1/2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𝑛+1)+2</a:t>
                </a:r>
                <a:r>
                  <a:rPr lang="en-US" dirty="0"/>
                  <a:t> since vertex 1 in fig 6. is connected to vertex 2 (twice) and 3. Similarly, vertex 4 is    </a:t>
                </a:r>
              </a:p>
              <a:p>
                <a:r>
                  <a:rPr lang="en-US" dirty="0"/>
                  <a:t>   connected to 5</a:t>
                </a:r>
                <a:r>
                  <a:rPr lang="en-US" baseline="0" dirty="0"/>
                  <a:t> (twice)</a:t>
                </a:r>
                <a:r>
                  <a:rPr lang="en-US" dirty="0"/>
                  <a:t> and 6.</a:t>
                </a:r>
              </a:p>
              <a:p>
                <a:r>
                  <a:rPr lang="en-US" dirty="0"/>
                  <a:t>- Note this formula is complicated because each vertex function located after the location of the growth vertices has to change to account for the growth. Hence, the n term is larger for function towards the end of the slice than the first most function.</a:t>
                </a:r>
              </a:p>
            </p:txBody>
          </p:sp>
        </mc:Fallback>
      </mc:AlternateContent>
      <p:sp>
        <p:nvSpPr>
          <p:cNvPr id="4" name="Slide Number Placeholder 3"/>
          <p:cNvSpPr>
            <a:spLocks noGrp="1"/>
          </p:cNvSpPr>
          <p:nvPr>
            <p:ph type="sldNum" sz="quarter" idx="5"/>
          </p:nvPr>
        </p:nvSpPr>
        <p:spPr/>
        <p:txBody>
          <a:bodyPr/>
          <a:lstStyle/>
          <a:p>
            <a:pPr marL="0" marR="0" lvl="0" indent="0" algn="r" defTabSz="3686861" rtl="0" eaLnBrk="1" fontAlgn="auto" latinLnBrk="0" hangingPunct="1">
              <a:lnSpc>
                <a:spcPct val="100000"/>
              </a:lnSpc>
              <a:spcBef>
                <a:spcPts val="0"/>
              </a:spcBef>
              <a:spcAft>
                <a:spcPts val="0"/>
              </a:spcAft>
              <a:buClrTx/>
              <a:buSzTx/>
              <a:buFontTx/>
              <a:buNone/>
              <a:tabLst/>
              <a:defRPr/>
            </a:pPr>
            <a:fld id="{37C7F044-5458-4B2E-BFA0-52AAA1C529D4}" type="slidenum">
              <a:rPr kumimoji="0" lang="en-US" sz="1200" b="0" i="0" u="none" strike="noStrike" kern="1200" cap="none" spc="0" normalizeH="0" baseline="0" noProof="0" smtClean="0">
                <a:ln>
                  <a:noFill/>
                </a:ln>
                <a:solidFill>
                  <a:srgbClr val="292934"/>
                </a:solidFill>
                <a:effectLst/>
                <a:uLnTx/>
                <a:uFillTx/>
                <a:latin typeface="Calibri" panose="020F0502020204030204"/>
                <a:ea typeface="+mn-ea"/>
                <a:cs typeface="+mn-cs"/>
              </a:rPr>
              <a:pPr marL="0" marR="0" lvl="0" indent="0" algn="r" defTabSz="3686861"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srgbClr val="29293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01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Section: “What is a 1 dimensional network?”,</a:t>
                </a:r>
              </a:p>
              <a:p>
                <a:r>
                  <a:rPr lang="en-US" dirty="0"/>
                  <a:t>Description: Describes 1-D networks and how to go from the network (fig 3) to the function summary (fig 4). </a:t>
                </a:r>
              </a:p>
              <a:p>
                <a:r>
                  <a:rPr lang="en-US" dirty="0"/>
                  <a:t>- Note each row of functions describe a vertex (an intersection labeled numerically… the top right “intersection” is 1 hence the first row of fig. 4 describes the network for all vertices related to vertex 1 which are labeled in fig 3. as 1, 10, 19, 28, 37,…)</a:t>
                </a:r>
              </a:p>
              <a:p>
                <a:r>
                  <a:rPr lang="en-US" dirty="0"/>
                  <a:t>- Note a 1-D function is created by “the average slice width” times “the slice number n” plus “the position of the first vertex in a series” and is “mapped” to the connected vertices (which increase by the length of the edge (length from beginning to ending vertex))</a:t>
                </a:r>
              </a:p>
              <a:p>
                <a:r>
                  <a:rPr lang="en-US" dirty="0"/>
                  <a:t>   Hence, the functions for all vertices related to vertex 1 are (9n+1) -&gt; (9n+1)+1 and (9n+1) -&gt; (9n+1)+16 since vertex 1 in fig 3. is connected to vertex 2 and 17. Similarly, vertex 10 is connected to 11 and 26.</a:t>
                </a:r>
              </a:p>
              <a:p>
                <a:endParaRPr lang="en-US" dirty="0"/>
              </a:p>
              <a:p>
                <a:r>
                  <a:rPr lang="en-US" dirty="0"/>
                  <a:t>Section: “What makes a network 2 dimensional?”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 Describes a 2-D network and how to go from the network (fig 5) to the function summary (fig 6). </a:t>
                </a:r>
              </a:p>
              <a:p>
                <a:r>
                  <a:rPr lang="en-US" dirty="0"/>
                  <a:t>- Note similar process to the previous section. However, this time we have a quadratic function which accounts for the new vertex in each slice. </a:t>
                </a:r>
              </a:p>
              <a:p>
                <a:pPr marL="0" indent="0">
                  <a:buFontTx/>
                  <a:buNone/>
                </a:pPr>
                <a:endParaRPr lang="en-US" dirty="0"/>
              </a:p>
              <a:p>
                <a:pPr marL="0" indent="0">
                  <a:buFontTx/>
                  <a:buNone/>
                </a:pPr>
                <a:r>
                  <a:rPr lang="en-US" dirty="0"/>
                  <a:t>- Note a 2-D function is created by “the average slice width change divided by 2” times “the slice number n squared” plus “the average slice width (for the first two slices) minus the average slice width change” times “slice number n” plus “the position of the first </a:t>
                </a:r>
              </a:p>
              <a:p>
                <a:pPr marL="0" indent="0">
                  <a:buFontTx/>
                  <a:buNone/>
                </a:pPr>
                <a:r>
                  <a:rPr lang="en-US" dirty="0"/>
                  <a:t>   vertex in slice 0” and is “mapped” to the connected vertices (which increase by the length of the edge (length from beginning to ending vertex)).</a:t>
                </a:r>
              </a:p>
              <a:p>
                <a:r>
                  <a:rPr lang="en-US" dirty="0"/>
                  <a:t>   Hence, the functions for all vertices related to vertex 1 are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m:t>
                    </m:r>
                    <m:r>
                      <a:rPr lang="en-US" b="0" i="0" smtClean="0">
                        <a:latin typeface="Cambria Math" panose="02040503050406030204" pitchFamily="18" charset="0"/>
                      </a:rPr>
                      <m:t>)→</m:t>
                    </m:r>
                    <m:r>
                      <m:rPr>
                        <m:nor/>
                      </m:rPr>
                      <a:rPr lang="en-US" dirty="0" smtClean="0"/>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+1)+1,</m:t>
                    </m:r>
                    <m:r>
                      <m:rPr>
                        <m:nor/>
                      </m:rPr>
                      <a:rPr lang="en-US" dirty="0" smtClean="0"/>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m:t>
                    </m:r>
                    <m:r>
                      <a:rPr lang="en-US" b="0" i="0" smtClean="0">
                        <a:latin typeface="Cambria Math" panose="02040503050406030204" pitchFamily="18" charset="0"/>
                      </a:rPr>
                      <m:t>)→</m:t>
                    </m:r>
                    <m:r>
                      <m:rPr>
                        <m:nor/>
                      </m:rPr>
                      <a:rPr lang="en-US" dirty="0" smtClean="0"/>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+1)+1</m:t>
                    </m:r>
                  </m:oMath>
                </a14:m>
                <a:r>
                  <a:rPr lang="en-US" dirty="0"/>
                  <a:t>, and </a:t>
                </a:r>
                <a14:m>
                  <m:oMath xmlns:m="http://schemas.openxmlformats.org/officeDocument/2006/math">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m:t>
                    </m:r>
                    <m:r>
                      <a:rPr lang="en-US" b="0" i="0" smtClean="0">
                        <a:latin typeface="Cambria Math" panose="02040503050406030204" pitchFamily="18" charset="0"/>
                      </a:rPr>
                      <m:t>)→</m:t>
                    </m:r>
                    <m:r>
                      <m:rPr>
                        <m:nor/>
                      </m:rPr>
                      <a:rPr lang="en-US" dirty="0" smtClean="0"/>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r>
                      <a:rPr lang="en-US" b="0" i="1" smtClean="0">
                        <a:latin typeface="Cambria Math" panose="02040503050406030204" pitchFamily="18" charset="0"/>
                      </a:rPr>
                      <m:t>𝑛</m:t>
                    </m:r>
                    <m:r>
                      <a:rPr lang="en-US" b="0" i="1" smtClean="0">
                        <a:latin typeface="Cambria Math" panose="02040503050406030204" pitchFamily="18" charset="0"/>
                      </a:rPr>
                      <m:t>+1)+2</m:t>
                    </m:r>
                  </m:oMath>
                </a14:m>
                <a:r>
                  <a:rPr lang="en-US" dirty="0"/>
                  <a:t> since vertex 1 in fig 6. is connected to vertex 2 (twice) and 3. Similarly, vertex 4 is    </a:t>
                </a:r>
              </a:p>
              <a:p>
                <a:r>
                  <a:rPr lang="en-US" dirty="0"/>
                  <a:t>   connected to 5</a:t>
                </a:r>
                <a:r>
                  <a:rPr lang="en-US" baseline="0" dirty="0"/>
                  <a:t> (twice)</a:t>
                </a:r>
                <a:r>
                  <a:rPr lang="en-US" dirty="0"/>
                  <a:t> and 6.</a:t>
                </a:r>
              </a:p>
              <a:p>
                <a:r>
                  <a:rPr lang="en-US" dirty="0"/>
                  <a:t>- Note this formula is complicated because each vertex function located after the location of the growth vertices has to change to account for the growth. Hence, the n term is larger for function towards the end of the slice than the first most function.</a:t>
                </a:r>
              </a:p>
            </p:txBody>
          </p:sp>
        </mc:Choice>
        <mc:Fallback xmlns="">
          <p:sp>
            <p:nvSpPr>
              <p:cNvPr id="3" name="Notes Placeholder 2"/>
              <p:cNvSpPr>
                <a:spLocks noGrp="1"/>
              </p:cNvSpPr>
              <p:nvPr>
                <p:ph type="body" idx="1"/>
              </p:nvPr>
            </p:nvSpPr>
            <p:spPr/>
            <p:txBody>
              <a:bodyPr/>
              <a:lstStyle/>
              <a:p>
                <a:r>
                  <a:rPr lang="en-US" dirty="0"/>
                  <a:t>Section: “What is a 1 dimensional network?”,</a:t>
                </a:r>
              </a:p>
              <a:p>
                <a:r>
                  <a:rPr lang="en-US" dirty="0"/>
                  <a:t>Description: Describes 1-D networks and how to go from the network (fig 3) to the function summary (fig 4). </a:t>
                </a:r>
              </a:p>
              <a:p>
                <a:r>
                  <a:rPr lang="en-US" dirty="0"/>
                  <a:t>- Note each row of functions describe a vertex (an intersection labeled numerically… the top right “intersection” is 1 hence the first row of fig. 4 describes the network for all vertices related to vertex 1 which are labeled in fig 3. as 1, 10, 19, 28, 37,…)</a:t>
                </a:r>
              </a:p>
              <a:p>
                <a:r>
                  <a:rPr lang="en-US" dirty="0"/>
                  <a:t>- Note a 1-D function is created by “the average slice width” times “the slice number n” plus “the position of the first vertex in a series” and is “mapped” to the connected vertices (which increase by the length of the edge (length from beginning to ending vertex))</a:t>
                </a:r>
              </a:p>
              <a:p>
                <a:r>
                  <a:rPr lang="en-US" dirty="0"/>
                  <a:t>   Hence, the functions for all vertices related to vertex 1 are (9n+1) -&gt; (9n+1)+1 and (9n+1) -&gt; (9n+1)+16 since vertex 1 in fig 3. is connected to vertex 2 and 17. Similarly, vertex 10 is connected to 11 and 26.</a:t>
                </a:r>
              </a:p>
              <a:p>
                <a:endParaRPr lang="en-US" dirty="0"/>
              </a:p>
              <a:p>
                <a:r>
                  <a:rPr lang="en-US" dirty="0"/>
                  <a:t>Section: “What makes a network 2 dimensional?”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 Describes a 2-D network and how to go from the network (fig 5) to the function summary (fig 6). </a:t>
                </a:r>
              </a:p>
              <a:p>
                <a:r>
                  <a:rPr lang="en-US" dirty="0"/>
                  <a:t>- Note similar process to the previous section. However, this time we have a quadratic function which accounts for the new vertex in each slice. </a:t>
                </a:r>
              </a:p>
              <a:p>
                <a:pPr marL="0" indent="0">
                  <a:buFontTx/>
                  <a:buNone/>
                </a:pPr>
                <a:endParaRPr lang="en-US" dirty="0"/>
              </a:p>
              <a:p>
                <a:pPr marL="0" indent="0">
                  <a:buFontTx/>
                  <a:buNone/>
                </a:pPr>
                <a:r>
                  <a:rPr lang="en-US" dirty="0"/>
                  <a:t>- Note a 2-D function is created by “the average slice width change divided by 2” times “the slice number n squared” plus “the average slice width (for the first two slices) minus the average slice width change” times “slice number n” plus “the position of the first </a:t>
                </a:r>
              </a:p>
              <a:p>
                <a:pPr marL="0" indent="0">
                  <a:buFontTx/>
                  <a:buNone/>
                </a:pPr>
                <a:r>
                  <a:rPr lang="en-US" dirty="0"/>
                  <a:t>   vertex in slice 0” and is “mapped” to the connected vertices (which increase by the length of the edge (length from beginning to ending vertex)).</a:t>
                </a:r>
              </a:p>
              <a:p>
                <a:r>
                  <a:rPr lang="en-US" dirty="0"/>
                  <a:t>   Hence, the functions for all vertices related to vertex 1 are (</a:t>
                </a:r>
                <a:r>
                  <a:rPr lang="en-US" b="0" i="0">
                    <a:latin typeface="Cambria Math" panose="02040503050406030204" pitchFamily="18" charset="0"/>
                  </a:rPr>
                  <a:t>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𝑛+1)+1</a:t>
                </a:r>
                <a:r>
                  <a:rPr lang="en-US" dirty="0"/>
                  <a:t>, and </a:t>
                </a:r>
                <a:r>
                  <a:rPr lang="en-US" b="0" i="0">
                    <a:latin typeface="Cambria Math" panose="02040503050406030204" pitchFamily="18" charset="0"/>
                  </a:rPr>
                  <a:t>(1/2 𝑛^2+5/2 𝑛+1)→</a:t>
                </a:r>
                <a:r>
                  <a:rPr lang="en-US" b="0" i="0" dirty="0">
                    <a:latin typeface="Cambria Math" panose="02040503050406030204" pitchFamily="18" charset="0"/>
                  </a:rPr>
                  <a:t>"</a:t>
                </a:r>
                <a:r>
                  <a:rPr lang="en-US" i="0" dirty="0">
                    <a:latin typeface="Cambria Math" panose="02040503050406030204" pitchFamily="18" charset="0"/>
                  </a:rPr>
                  <a:t>(</a:t>
                </a:r>
                <a:r>
                  <a:rPr lang="en-US" b="0" i="0">
                    <a:latin typeface="Cambria Math" panose="02040503050406030204" pitchFamily="18" charset="0"/>
                  </a:rPr>
                  <a:t>"  1/2 𝑛^2+5/2 𝑛+1)+2</a:t>
                </a:r>
                <a:r>
                  <a:rPr lang="en-US" dirty="0"/>
                  <a:t> since vertex 1 in fig 6. is connected to vertex 2 (twice) and 3. Similarly, vertex 4 is    </a:t>
                </a:r>
              </a:p>
              <a:p>
                <a:r>
                  <a:rPr lang="en-US" dirty="0"/>
                  <a:t>   connected to 5</a:t>
                </a:r>
                <a:r>
                  <a:rPr lang="en-US" baseline="0" dirty="0"/>
                  <a:t> (twice)</a:t>
                </a:r>
                <a:r>
                  <a:rPr lang="en-US" dirty="0"/>
                  <a:t> and 6.</a:t>
                </a:r>
              </a:p>
              <a:p>
                <a:r>
                  <a:rPr lang="en-US" dirty="0"/>
                  <a:t>- Note this formula is complicated because each vertex function located after the location of the growth vertices has to change to account for the growth. Hence, the n term is larger for function towards the end of the slice than the first most function.</a:t>
                </a:r>
              </a:p>
            </p:txBody>
          </p:sp>
        </mc:Fallback>
      </mc:AlternateContent>
      <p:sp>
        <p:nvSpPr>
          <p:cNvPr id="4" name="Slide Number Placeholder 3"/>
          <p:cNvSpPr>
            <a:spLocks noGrp="1"/>
          </p:cNvSpPr>
          <p:nvPr>
            <p:ph type="sldNum" sz="quarter" idx="5"/>
          </p:nvPr>
        </p:nvSpPr>
        <p:spPr/>
        <p:txBody>
          <a:bodyPr/>
          <a:lstStyle/>
          <a:p>
            <a:pPr marL="0" marR="0" lvl="0" indent="0" algn="r" defTabSz="3686861" rtl="0" eaLnBrk="1" fontAlgn="auto" latinLnBrk="0" hangingPunct="1">
              <a:lnSpc>
                <a:spcPct val="100000"/>
              </a:lnSpc>
              <a:spcBef>
                <a:spcPts val="0"/>
              </a:spcBef>
              <a:spcAft>
                <a:spcPts val="0"/>
              </a:spcAft>
              <a:buClrTx/>
              <a:buSzTx/>
              <a:buFontTx/>
              <a:buNone/>
              <a:tabLst/>
              <a:defRPr/>
            </a:pPr>
            <a:fld id="{37C7F044-5458-4B2E-BFA0-52AAA1C529D4}" type="slidenum">
              <a:rPr kumimoji="0" lang="en-US" sz="1200" b="0" i="0" u="none" strike="noStrike" kern="1200" cap="none" spc="0" normalizeH="0" baseline="0" noProof="0" smtClean="0">
                <a:ln>
                  <a:noFill/>
                </a:ln>
                <a:solidFill>
                  <a:srgbClr val="292934"/>
                </a:solidFill>
                <a:effectLst/>
                <a:uLnTx/>
                <a:uFillTx/>
                <a:latin typeface="Calibri" panose="020F0502020204030204"/>
                <a:ea typeface="+mn-ea"/>
                <a:cs typeface="+mn-cs"/>
              </a:rPr>
              <a:pPr marL="0" marR="0" lvl="0" indent="0" algn="r" defTabSz="3686861"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srgbClr val="29293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start filling up a 3</a:t>
            </a:r>
            <a:r>
              <a:rPr lang="en-US" baseline="30000" dirty="0" smtClean="0"/>
              <a:t>rd</a:t>
            </a:r>
            <a:r>
              <a:rPr lang="en-US" dirty="0" smtClean="0"/>
              <a:t> dimension.</a:t>
            </a:r>
            <a:r>
              <a:rPr lang="en-US" baseline="0" dirty="0" smtClean="0"/>
              <a:t>  This could be arranged to evenly fill a growing cone-shape in 3 dimensions, but it does need 3-d.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94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t>
            </a:r>
            <a:r>
              <a:rPr lang="en-US" dirty="0" err="1" smtClean="0"/>
              <a:t>sessies</a:t>
            </a:r>
            <a:r>
              <a:rPr lang="en-US" baseline="0" dirty="0" smtClean="0"/>
              <a:t> are generated from sets of substitution rules, and every ruleset corresponds to a unique code number.  Let’s build this ruleset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18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start to recognize the meaning of the different digit codes as we work</a:t>
            </a:r>
            <a:r>
              <a:rPr lang="en-US" baseline="0" dirty="0" smtClean="0"/>
              <a:t> through this example….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71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Camille,</a:t>
            </a:r>
            <a:r>
              <a:rPr lang="en-US" b="1" baseline="0" dirty="0" smtClean="0"/>
              <a:t> can you make the window at the bottom scroll up?</a:t>
            </a:r>
          </a:p>
          <a:p>
            <a:endParaRPr lang="en-US" baseline="0" dirty="0" smtClean="0"/>
          </a:p>
          <a:p>
            <a:r>
              <a:rPr lang="en-US" baseline="0" dirty="0" smtClean="0"/>
              <a:t>After all the code digits are scanned, the complete ruleset has been built.  Wait, that was too fast!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7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it one step</a:t>
            </a:r>
            <a:r>
              <a:rPr lang="en-US" baseline="0" dirty="0" smtClean="0"/>
              <a:t> at a time.  Even before we look at any of the digits, we start the ruleset with a single “A”.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FE98C-5E38-4E4B-8401-EC4A07408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414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479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4" name="Footer Placeholder 3"/>
          <p:cNvSpPr>
            <a:spLocks noGrp="1"/>
          </p:cNvSpPr>
          <p:nvPr>
            <p:ph type="ftr" sz="quarter" idx="11"/>
          </p:nvPr>
        </p:nvSpPr>
        <p:spPr/>
        <p:txBody>
          <a:bodyPr/>
          <a:lstStyle/>
          <a:p>
            <a:endParaRPr lang="en-US" dirty="0">
              <a:solidFill>
                <a:srgbClr val="146194">
                  <a:lumMod val="50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828769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715630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defTabSz="457200"/>
            <a:r>
              <a:rPr lang="en-US" sz="8000" dirty="0">
                <a:solidFill>
                  <a:prstClr val="white"/>
                </a:solidFill>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algn="r" defTabSz="457200"/>
            <a:r>
              <a:rPr lang="en-US" sz="8000" dirty="0">
                <a:solidFill>
                  <a:prstClr val="white"/>
                </a:solidFill>
              </a:rPr>
              <a:t>”</a:t>
            </a:r>
          </a:p>
        </p:txBody>
      </p:sp>
    </p:spTree>
    <p:extLst>
      <p:ext uri="{BB962C8B-B14F-4D97-AF65-F5344CB8AC3E}">
        <p14:creationId xmlns:p14="http://schemas.microsoft.com/office/powerpoint/2010/main" val="1213454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799406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defTabSz="457200"/>
            <a:r>
              <a:rPr lang="en-US" sz="8000" dirty="0">
                <a:solidFill>
                  <a:prstClr val="white"/>
                </a:solidFill>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algn="r" defTabSz="457200"/>
            <a:r>
              <a:rPr lang="en-US" sz="8000" dirty="0">
                <a:solidFill>
                  <a:prstClr val="white"/>
                </a:solidFill>
              </a:rPr>
              <a:t>”</a:t>
            </a:r>
          </a:p>
        </p:txBody>
      </p:sp>
    </p:spTree>
    <p:extLst>
      <p:ext uri="{BB962C8B-B14F-4D97-AF65-F5344CB8AC3E}">
        <p14:creationId xmlns:p14="http://schemas.microsoft.com/office/powerpoint/2010/main" val="1716485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563309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4098504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905462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1641513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3345240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829249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2614082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A25625-05E0-4E65-8C2A-4FD22AC083FD}"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1338874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A25625-05E0-4E65-8C2A-4FD22AC083FD}" type="datetimeFigureOut">
              <a:rPr lang="en-US" smtClean="0"/>
              <a:t>02-Jun-21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317385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A25625-05E0-4E65-8C2A-4FD22AC083FD}" type="datetimeFigureOut">
              <a:rPr lang="en-US" smtClean="0"/>
              <a:t>02-Jun-21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12155319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25625-05E0-4E65-8C2A-4FD22AC083FD}" type="datetimeFigureOut">
              <a:rPr lang="en-US" smtClean="0"/>
              <a:t>02-Jun-21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2336285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A25625-05E0-4E65-8C2A-4FD22AC083FD}"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17280044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A25625-05E0-4E65-8C2A-4FD22AC083FD}"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4095952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39812874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A25625-05E0-4E65-8C2A-4FD22AC083FD}"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DAFF6-4324-43DC-8BAE-11C458B6FC1C}" type="slidenum">
              <a:rPr lang="en-US" smtClean="0"/>
              <a:t>‹#›</a:t>
            </a:fld>
            <a:endParaRPr lang="en-US"/>
          </a:p>
        </p:txBody>
      </p:sp>
    </p:spTree>
    <p:extLst>
      <p:ext uri="{BB962C8B-B14F-4D97-AF65-F5344CB8AC3E}">
        <p14:creationId xmlns:p14="http://schemas.microsoft.com/office/powerpoint/2010/main" val="416989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770888" y="1295401"/>
            <a:ext cx="8650224"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763895" y="1524000"/>
            <a:ext cx="8664211"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763895" y="3299013"/>
            <a:ext cx="8664212"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extLst>
      <p:ext uri="{BB962C8B-B14F-4D97-AF65-F5344CB8AC3E}">
        <p14:creationId xmlns:p14="http://schemas.microsoft.com/office/powerpoint/2010/main" val="57999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562717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1816456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84718" y="3352802"/>
            <a:ext cx="11222567"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484718" y="4771030"/>
            <a:ext cx="11222567"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
        <p:nvSpPr>
          <p:cNvPr id="9" name="Picture Placeholder 2"/>
          <p:cNvSpPr>
            <a:spLocks noGrp="1"/>
          </p:cNvSpPr>
          <p:nvPr>
            <p:ph type="pic" idx="13"/>
          </p:nvPr>
        </p:nvSpPr>
        <p:spPr>
          <a:xfrm>
            <a:off x="494640" y="363538"/>
            <a:ext cx="1120272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102395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2367" y="2403145"/>
            <a:ext cx="10742084"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732367" y="3736006"/>
            <a:ext cx="10742084"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40825E-4A15-4D39-8176-1F07E904CB30}"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extLst>
      <p:ext uri="{BB962C8B-B14F-4D97-AF65-F5344CB8AC3E}">
        <p14:creationId xmlns:p14="http://schemas.microsoft.com/office/powerpoint/2010/main" val="6240351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2367" y="107576"/>
            <a:ext cx="10723035"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732367"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334761"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0BA1CFD-BFF0-48BC-9BA5-4974D7A6AB15}"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521216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2365" y="107576"/>
            <a:ext cx="10723035"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32365"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2365"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334760"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4760"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70BA1CFD-BFF0-48BC-9BA5-4974D7A6AB15}" type="datetimeFigureOut">
              <a:rPr lang="en-US" smtClean="0"/>
              <a:t>02-Jun-21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2023507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0BA1CFD-BFF0-48BC-9BA5-4974D7A6AB15}" type="datetimeFigureOut">
              <a:rPr lang="en-US" smtClean="0"/>
              <a:t>02-Jun-21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3822241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A1CFD-BFF0-48BC-9BA5-4974D7A6AB15}" type="datetimeFigureOut">
              <a:rPr lang="en-US" smtClean="0"/>
              <a:t>02-Jun-21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38985507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1199" y="611872"/>
            <a:ext cx="512064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6323765" y="368300"/>
            <a:ext cx="512064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11199" y="1787856"/>
            <a:ext cx="512064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25336624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1198" y="611872"/>
            <a:ext cx="5439393"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711198" y="1787856"/>
            <a:ext cx="5439393"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
        <p:nvSpPr>
          <p:cNvPr id="8" name="Picture Placeholder 2"/>
          <p:cNvSpPr>
            <a:spLocks noGrp="1"/>
          </p:cNvSpPr>
          <p:nvPr>
            <p:ph type="pic" idx="1"/>
          </p:nvPr>
        </p:nvSpPr>
        <p:spPr>
          <a:xfrm>
            <a:off x="6787489" y="359393"/>
            <a:ext cx="48768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11643513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4901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dirty="0">
              <a:solidFill>
                <a:srgbClr val="146194">
                  <a:lumMod val="50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20892876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6389" y="368301"/>
            <a:ext cx="2032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32365" y="368301"/>
            <a:ext cx="8919635"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24796760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284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540145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113075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24324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14492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4156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3002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76625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1895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8" name="Footer Placeholder 7"/>
          <p:cNvSpPr>
            <a:spLocks noGrp="1"/>
          </p:cNvSpPr>
          <p:nvPr>
            <p:ph type="ftr" sz="quarter" idx="11"/>
          </p:nvPr>
        </p:nvSpPr>
        <p:spPr/>
        <p:txBody>
          <a:bodyPr/>
          <a:lstStyle/>
          <a:p>
            <a:endParaRPr lang="en-US" dirty="0">
              <a:solidFill>
                <a:srgbClr val="146194">
                  <a:lumMod val="50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0916137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86221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50581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26510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41968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388955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964798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152018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02-Jun-21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1614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F56DC32C-D96F-41B1-9F4C-EDD1DA724C78}"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07481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310460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4" name="Footer Placeholder 3"/>
          <p:cNvSpPr>
            <a:spLocks noGrp="1"/>
          </p:cNvSpPr>
          <p:nvPr>
            <p:ph type="ftr" sz="quarter" idx="11"/>
          </p:nvPr>
        </p:nvSpPr>
        <p:spPr/>
        <p:txBody>
          <a:bodyPr/>
          <a:lstStyle/>
          <a:p>
            <a:endParaRPr lang="en-US" dirty="0">
              <a:solidFill>
                <a:srgbClr val="146194">
                  <a:lumMod val="50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21480782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F56DC32C-D96F-41B1-9F4C-EDD1DA724C78}"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47608"/>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8121DA-14CB-4452-92E6-CE35A4A8E3B3}"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4199599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121DA-14CB-4452-92E6-CE35A4A8E3B3}" type="datetimeFigureOut">
              <a:rPr lang="en-US" smtClean="0"/>
              <a:t>02-Jun-21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33380191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121DA-14CB-4452-92E6-CE35A4A8E3B3}" type="datetimeFigureOut">
              <a:rPr lang="en-US" smtClean="0"/>
              <a:t>02-Jun-21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33517062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8121DA-14CB-4452-92E6-CE35A4A8E3B3}" type="datetimeFigureOut">
              <a:rPr lang="en-US" smtClean="0"/>
              <a:t>02-Jun-21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41962304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8121DA-14CB-4452-92E6-CE35A4A8E3B3}"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4012280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8121DA-14CB-4452-92E6-CE35A4A8E3B3}" type="datetimeFigureOut">
              <a:rPr lang="en-US" smtClean="0"/>
              <a:t>02-Jun-21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38986149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6DC32C-D96F-41B1-9F4C-EDD1DA724C78}" type="slidenum">
              <a:rPr lang="en-US" smtClean="0"/>
              <a:t>‹#›</a:t>
            </a:fld>
            <a:endParaRPr lang="en-US"/>
          </a:p>
        </p:txBody>
      </p:sp>
    </p:spTree>
    <p:extLst>
      <p:ext uri="{BB962C8B-B14F-4D97-AF65-F5344CB8AC3E}">
        <p14:creationId xmlns:p14="http://schemas.microsoft.com/office/powerpoint/2010/main" val="17231673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C28121DA-14CB-4452-92E6-CE35A4A8E3B3}" type="datetimeFigureOut">
              <a:rPr lang="en-US" smtClean="0"/>
              <a:t>02-Jun-21</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F56DC32C-D96F-41B1-9F4C-EDD1DA724C78}"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624552"/>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3" name="Footer Placeholder 2"/>
          <p:cNvSpPr>
            <a:spLocks noGrp="1"/>
          </p:cNvSpPr>
          <p:nvPr>
            <p:ph type="ftr" sz="quarter" idx="11"/>
          </p:nvPr>
        </p:nvSpPr>
        <p:spPr/>
        <p:txBody>
          <a:bodyPr/>
          <a:lstStyle/>
          <a:p>
            <a:endParaRPr lang="en-US" dirty="0">
              <a:solidFill>
                <a:srgbClr val="146194">
                  <a:lumMod val="50000"/>
                </a:srgb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26329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dirty="0">
              <a:solidFill>
                <a:srgbClr val="146194">
                  <a:lumMod val="50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20752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146194">
                    <a:lumMod val="50000"/>
                  </a:srgbClr>
                </a:solidFill>
              </a:rPr>
              <a:pPr/>
              <a:t>02-Jun-21</a:t>
            </a:fld>
            <a:endParaRPr lang="en-US" dirty="0">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dirty="0">
              <a:solidFill>
                <a:srgbClr val="146194">
                  <a:lumMod val="50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029548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rgbClr val="B7EBF7"/>
            </a:gs>
            <a:gs pos="100000">
              <a:srgbClr val="0A8CE4"/>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defTabSz="457200"/>
            <a:fld id="{B61BEF0D-F0BB-DE4B-95CE-6DB70DBA9567}" type="datetimeFigureOut">
              <a:rPr lang="en-US" dirty="0">
                <a:solidFill>
                  <a:srgbClr val="146194">
                    <a:lumMod val="50000"/>
                  </a:srgbClr>
                </a:solidFill>
              </a:rPr>
              <a:pPr defTabSz="457200"/>
              <a:t>02-Jun-21</a:t>
            </a:fld>
            <a:endParaRPr lang="en-US" dirty="0">
              <a:solidFill>
                <a:srgbClr val="146194">
                  <a:lumMod val="50000"/>
                </a:srgbClr>
              </a:solidFill>
            </a:endParaRP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defTabSz="457200"/>
            <a:endParaRPr lang="en-US" dirty="0">
              <a:solidFill>
                <a:srgbClr val="146194">
                  <a:lumMod val="50000"/>
                </a:srgbClr>
              </a:solidFill>
            </a:endParaRP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defTabSz="457200"/>
            <a:fld id="{D57F1E4F-1CFF-5643-939E-217C01CDF565}" type="slidenum">
              <a:rPr lang="en-US" dirty="0">
                <a:solidFill>
                  <a:srgbClr val="146194">
                    <a:lumMod val="50000"/>
                  </a:srgbClr>
                </a:solidFill>
              </a:rPr>
              <a:pPr defTabSz="457200"/>
              <a:t>‹#›</a:t>
            </a:fld>
            <a:endParaRPr lang="en-US" dirty="0">
              <a:solidFill>
                <a:srgbClr val="146194">
                  <a:lumMod val="50000"/>
                </a:srgbClr>
              </a:solidFill>
            </a:endParaRPr>
          </a:p>
        </p:txBody>
      </p:sp>
    </p:spTree>
    <p:extLst>
      <p:ext uri="{BB962C8B-B14F-4D97-AF65-F5344CB8AC3E}">
        <p14:creationId xmlns:p14="http://schemas.microsoft.com/office/powerpoint/2010/main" val="28975559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25625-05E0-4E65-8C2A-4FD22AC083FD}" type="datetimeFigureOut">
              <a:rPr lang="en-US" smtClean="0"/>
              <a:t>02-Jun-21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DAFF6-4324-43DC-8BAE-11C458B6FC1C}" type="slidenum">
              <a:rPr lang="en-US" smtClean="0"/>
              <a:t>‹#›</a:t>
            </a:fld>
            <a:endParaRPr lang="en-US"/>
          </a:p>
        </p:txBody>
      </p:sp>
    </p:spTree>
    <p:extLst>
      <p:ext uri="{BB962C8B-B14F-4D97-AF65-F5344CB8AC3E}">
        <p14:creationId xmlns:p14="http://schemas.microsoft.com/office/powerpoint/2010/main" val="37413198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2367" y="107576"/>
            <a:ext cx="10723035"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732367" y="1600201"/>
            <a:ext cx="10723035"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506447" y="6275669"/>
            <a:ext cx="2844800" cy="365125"/>
          </a:xfrm>
          <a:prstGeom prst="rect">
            <a:avLst/>
          </a:prstGeom>
        </p:spPr>
        <p:txBody>
          <a:bodyPr vert="horz" lIns="91440" tIns="45720" rIns="91440" bIns="45720" rtlCol="0" anchor="ctr"/>
          <a:lstStyle>
            <a:lvl1pPr algn="r">
              <a:defRPr sz="1200">
                <a:solidFill>
                  <a:schemeClr val="bg1"/>
                </a:solidFill>
              </a:defRPr>
            </a:lvl1pPr>
          </a:lstStyle>
          <a:p>
            <a:fld id="{70BA1CFD-BFF0-48BC-9BA5-4974D7A6AB15}" type="datetimeFigureOut">
              <a:rPr lang="en-US" smtClean="0"/>
              <a:t>02-Jun-21</a:t>
            </a:fld>
            <a:endParaRPr lang="en-US"/>
          </a:p>
        </p:txBody>
      </p:sp>
      <p:sp>
        <p:nvSpPr>
          <p:cNvPr id="5" name="Footer Placeholder 4"/>
          <p:cNvSpPr>
            <a:spLocks noGrp="1"/>
          </p:cNvSpPr>
          <p:nvPr>
            <p:ph type="ftr" sz="quarter" idx="3"/>
          </p:nvPr>
        </p:nvSpPr>
        <p:spPr>
          <a:xfrm>
            <a:off x="352611" y="6275669"/>
            <a:ext cx="6454588"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10530541" y="6275669"/>
            <a:ext cx="1320800" cy="365125"/>
          </a:xfrm>
          <a:prstGeom prst="rect">
            <a:avLst/>
          </a:prstGeom>
        </p:spPr>
        <p:txBody>
          <a:bodyPr vert="horz" lIns="91440" tIns="45720" rIns="91440" bIns="45720" rtlCol="0" anchor="ctr"/>
          <a:lstStyle>
            <a:lvl1pPr algn="r">
              <a:defRPr sz="3600">
                <a:solidFill>
                  <a:schemeClr val="bg1"/>
                </a:solidFill>
              </a:defRPr>
            </a:lvl1pPr>
          </a:lstStyle>
          <a:p>
            <a:fld id="{D12AA694-00EB-4F4B-AABB-6F50FB178914}" type="slidenum">
              <a:rPr lang="en-US" smtClean="0"/>
              <a:t>‹#›</a:t>
            </a:fld>
            <a:endParaRPr lang="en-US"/>
          </a:p>
        </p:txBody>
      </p:sp>
    </p:spTree>
    <p:extLst>
      <p:ext uri="{BB962C8B-B14F-4D97-AF65-F5344CB8AC3E}">
        <p14:creationId xmlns:p14="http://schemas.microsoft.com/office/powerpoint/2010/main" val="149799150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rgbClr val="B7EBF7"/>
            </a:gs>
            <a:gs pos="100000">
              <a:srgbClr val="0A8CE4"/>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02-Jun-21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6926970"/>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C28121DA-14CB-4452-92E6-CE35A4A8E3B3}" type="datetimeFigureOut">
              <a:rPr lang="en-US" smtClean="0"/>
              <a:t>02-Jun-21</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F56DC32C-D96F-41B1-9F4C-EDD1DA724C78}"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25931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demonstrations.wolfram.com/TreeOfString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mathematica-journal.com/2011/05/indexing-strings-and-rulesets/" TargetMode="External"/><Relationship Id="rId2" Type="http://schemas.openxmlformats.org/officeDocument/2006/relationships/hyperlink" Target="http://demonstrations.wolfram.com/TreeOfString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17" Type="http://schemas.openxmlformats.org/officeDocument/2006/relationships/image" Target="../media/image41.jpeg"/><Relationship Id="rId2" Type="http://schemas.openxmlformats.org/officeDocument/2006/relationships/image" Target="../media/image26.png"/><Relationship Id="rId16" Type="http://schemas.openxmlformats.org/officeDocument/2006/relationships/image" Target="../media/image40.jpeg"/><Relationship Id="rId1" Type="http://schemas.openxmlformats.org/officeDocument/2006/relationships/slideLayout" Target="../slideLayouts/slideLayout8.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jpe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2.xml"/><Relationship Id="rId5" Type="http://schemas.openxmlformats.org/officeDocument/2006/relationships/image" Target="../media/image51.jpg"/><Relationship Id="rId4" Type="http://schemas.openxmlformats.org/officeDocument/2006/relationships/image" Target="../media/image50.jpg"/></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42.xml"/><Relationship Id="rId5" Type="http://schemas.openxmlformats.org/officeDocument/2006/relationships/image" Target="../media/image54.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9.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9.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 Id="rId4" Type="http://schemas.openxmlformats.org/officeDocument/2006/relationships/hyperlink" Target="https://youtu.be/9odHt6Xs3GU"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Hid4GGUMIL8" TargetMode="External"/><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4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1520" y="245225"/>
            <a:ext cx="10623665" cy="4038600"/>
          </a:xfrm>
          <a:prstGeom prst="rect">
            <a:avLst/>
          </a:prstGeom>
          <a:effectLst/>
        </p:spPr>
        <p:txBody>
          <a:bodyPr vert="horz" lIns="91440" tIns="45720" rIns="91440" bIns="45720" rtlCol="0" anchor="ctr">
            <a:normAutofit fontScale="9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000" b="1" dirty="0" smtClean="0">
                <a:solidFill>
                  <a:schemeClr val="bg1"/>
                </a:solidFill>
              </a:rPr>
              <a:t>Why </a:t>
            </a:r>
            <a:r>
              <a:rPr lang="en-US" sz="6000" b="1" u="sng" dirty="0" smtClean="0">
                <a:solidFill>
                  <a:schemeClr val="bg1"/>
                </a:solidFill>
              </a:rPr>
              <a:t>you</a:t>
            </a:r>
            <a:r>
              <a:rPr lang="en-US" sz="6000" b="1" dirty="0" smtClean="0">
                <a:solidFill>
                  <a:schemeClr val="bg1"/>
                </a:solidFill>
              </a:rPr>
              <a:t> should involve students in your research </a:t>
            </a:r>
            <a:r>
              <a:rPr lang="en-US" b="1" dirty="0" smtClean="0">
                <a:solidFill>
                  <a:schemeClr val="bg1"/>
                </a:solidFill>
              </a:rPr>
              <a:t> </a:t>
            </a:r>
            <a:br>
              <a:rPr lang="en-US" b="1" dirty="0" smtClean="0">
                <a:solidFill>
                  <a:schemeClr val="bg1"/>
                </a:solidFill>
              </a:rPr>
            </a:br>
            <a:r>
              <a:rPr lang="en-US" b="1" dirty="0" smtClean="0">
                <a:solidFill>
                  <a:schemeClr val="bg1"/>
                </a:solidFill>
              </a:rPr>
              <a:t/>
            </a:r>
            <a:br>
              <a:rPr lang="en-US" b="1" dirty="0" smtClean="0">
                <a:solidFill>
                  <a:schemeClr val="bg1"/>
                </a:solidFill>
              </a:rPr>
            </a:br>
            <a:r>
              <a:rPr lang="en-US" sz="3100" b="1" dirty="0" smtClean="0">
                <a:solidFill>
                  <a:schemeClr val="bg1"/>
                </a:solidFill>
              </a:rPr>
              <a:t>Highlights from my recent journey in choosing a new research area accessible to students, involving students in the research track in a variety of capacities, and publishing with student co-authors.</a:t>
            </a:r>
            <a:endParaRPr lang="en-US" sz="3100" b="1" dirty="0">
              <a:solidFill>
                <a:schemeClr val="bg1"/>
              </a:solidFill>
            </a:endParaRPr>
          </a:p>
        </p:txBody>
      </p:sp>
      <p:sp>
        <p:nvSpPr>
          <p:cNvPr id="5" name="Subtitle 2"/>
          <p:cNvSpPr txBox="1">
            <a:spLocks/>
          </p:cNvSpPr>
          <p:nvPr/>
        </p:nvSpPr>
        <p:spPr>
          <a:xfrm>
            <a:off x="1420091" y="4741025"/>
            <a:ext cx="5604164" cy="152400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2800" b="1" dirty="0" smtClean="0"/>
              <a:t>Ken Caviness</a:t>
            </a:r>
          </a:p>
          <a:p>
            <a:pPr marL="0" indent="0" algn="ctr">
              <a:buNone/>
            </a:pPr>
            <a:r>
              <a:rPr lang="en-US" sz="2800" b="1" dirty="0" smtClean="0"/>
              <a:t>Physics &amp; Engineering</a:t>
            </a:r>
          </a:p>
          <a:p>
            <a:pPr marL="0" indent="0" algn="ctr">
              <a:buNone/>
            </a:pPr>
            <a:r>
              <a:rPr lang="en-US" sz="2800" b="1" dirty="0" smtClean="0"/>
              <a:t>Southern Adventist University</a:t>
            </a:r>
            <a:endParaRPr lang="en-US" sz="2800" b="1" dirty="0"/>
          </a:p>
        </p:txBody>
      </p:sp>
      <p:pic>
        <p:nvPicPr>
          <p:cNvPr id="6" name="Picture 2" descr="http://www.southern.edu/apps/api/people-search/imageserver.php?user=caviness@southern.edu&amp;w=380&amp;PictureLink=https://myaccess.southern.edu/apps/imageserver.ashx?spid=0xD4247B70F42A37483398F33F7AB7F43426BAB4FB28C676D6D5D43E7A45AC93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75519" y="4637703"/>
            <a:ext cx="1336675" cy="173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321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355600"/>
            <a:ext cx="6805159" cy="4338320"/>
          </a:xfrm>
        </p:spPr>
        <p:txBody>
          <a:bodyPr>
            <a:noAutofit/>
          </a:bodyPr>
          <a:lstStyle/>
          <a:p>
            <a:r>
              <a:rPr lang="en-US" dirty="0" smtClean="0"/>
              <a:t>“On </a:t>
            </a:r>
            <a:r>
              <a:rPr lang="en-US" dirty="0"/>
              <a:t>the frontier of complexity science since he was a boy, Wolfram is a champion of cellular </a:t>
            </a:r>
            <a:r>
              <a:rPr lang="en-US" dirty="0" smtClean="0"/>
              <a:t>automata -- 256 </a:t>
            </a:r>
            <a:r>
              <a:rPr lang="en-US" dirty="0"/>
              <a:t>"programs" governed by simple nonmathematical rules. He points out that even the most complex equations fail to accurately model biological systems, but the simplest cellular automata can produce results straight out of nature--tree branches, stream eddies, and leopard spots, for instance. The graphics in </a:t>
            </a:r>
            <a:r>
              <a:rPr lang="en-US" i="1" dirty="0"/>
              <a:t>A New Kind of Science</a:t>
            </a:r>
            <a:r>
              <a:rPr lang="en-US" dirty="0"/>
              <a:t> show striking resemblance to the patterns we see in nature every day</a:t>
            </a:r>
            <a:r>
              <a:rPr lang="en-US" dirty="0" smtClean="0"/>
              <a:t>.” – </a:t>
            </a:r>
            <a:r>
              <a:rPr lang="en-US" i="1" dirty="0" smtClean="0"/>
              <a:t>Therese Littleton</a:t>
            </a:r>
            <a:endParaRPr lang="en-US" dirty="0"/>
          </a:p>
        </p:txBody>
      </p:sp>
      <p:pic>
        <p:nvPicPr>
          <p:cNvPr id="1026" name="Picture 2" descr="2385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9360" y="472016"/>
            <a:ext cx="4178901" cy="5282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ellular autom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4378960"/>
            <a:ext cx="3253056" cy="21179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ellular autom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207" y="4334023"/>
            <a:ext cx="2506073" cy="224094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5138672" y="1448876"/>
            <a:ext cx="2189407"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890932" y="1742944"/>
            <a:ext cx="731520"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cxnSp>
        <p:nvCxnSpPr>
          <p:cNvPr id="10" name="Straight Connector 9"/>
          <p:cNvCxnSpPr/>
          <p:nvPr/>
        </p:nvCxnSpPr>
        <p:spPr>
          <a:xfrm>
            <a:off x="2229302" y="2352544"/>
            <a:ext cx="1005840"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sp>
        <p:nvSpPr>
          <p:cNvPr id="5" name="Rectangle 4"/>
          <p:cNvSpPr/>
          <p:nvPr/>
        </p:nvSpPr>
        <p:spPr>
          <a:xfrm>
            <a:off x="7999863" y="6084123"/>
            <a:ext cx="3558988" cy="369332"/>
          </a:xfrm>
          <a:prstGeom prst="rect">
            <a:avLst/>
          </a:prstGeom>
          <a:ln w="76200">
            <a:solidFill>
              <a:srgbClr val="FF0000"/>
            </a:solidFill>
          </a:ln>
        </p:spPr>
        <p:txBody>
          <a:bodyPr wrap="none">
            <a:spAutoFit/>
          </a:bodyPr>
          <a:lstStyle/>
          <a:p>
            <a:r>
              <a:rPr lang="en-US" b="1" i="1" u="sng" dirty="0"/>
              <a:t>all</a:t>
            </a:r>
            <a:r>
              <a:rPr lang="en-US" b="1" dirty="0"/>
              <a:t> possible sets of simple rules</a:t>
            </a:r>
            <a:endParaRPr lang="en-US" dirty="0"/>
          </a:p>
        </p:txBody>
      </p:sp>
      <p:sp>
        <p:nvSpPr>
          <p:cNvPr id="12" name="Right Arrow 11"/>
          <p:cNvSpPr/>
          <p:nvPr/>
        </p:nvSpPr>
        <p:spPr>
          <a:xfrm flipH="1">
            <a:off x="4403994" y="6206969"/>
            <a:ext cx="3483735" cy="18674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33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par>
                          <p:cTn id="28" fill="hold">
                            <p:stCondLst>
                              <p:cond delay="0"/>
                            </p:stCondLst>
                            <p:childTnLst>
                              <p:par>
                                <p:cTn id="29" presetID="22" presetClass="entr" presetSubtype="2"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4487332"/>
            <a:ext cx="11507789" cy="1507067"/>
          </a:xfrm>
        </p:spPr>
        <p:txBody>
          <a:bodyPr>
            <a:noAutofit/>
          </a:bodyPr>
          <a:lstStyle/>
          <a:p>
            <a:r>
              <a:rPr lang="en-US" sz="4800" dirty="0" smtClean="0"/>
              <a:t>Simple Rules </a:t>
            </a:r>
            <a:r>
              <a:rPr lang="en-US" sz="4800" dirty="0" smtClean="0">
                <a:latin typeface="Times New Roman" panose="02020603050405020304" pitchFamily="18" charset="0"/>
                <a:cs typeface="Times New Roman" panose="02020603050405020304" pitchFamily="18" charset="0"/>
              </a:rPr>
              <a:t>→ </a:t>
            </a:r>
            <a:r>
              <a:rPr lang="en-US" sz="5400" b="1" dirty="0" smtClean="0">
                <a:latin typeface="Curlz MT" panose="04040404050702020202" pitchFamily="82" charset="0"/>
                <a:cs typeface="Times New Roman" panose="02020603050405020304" pitchFamily="18" charset="0"/>
              </a:rPr>
              <a:t>Complex Behavior</a:t>
            </a:r>
            <a:endParaRPr lang="en-US" sz="4800" b="1" dirty="0">
              <a:latin typeface="Curlz MT" panose="04040404050702020202" pitchFamily="82" charset="0"/>
            </a:endParaRPr>
          </a:p>
        </p:txBody>
      </p:sp>
      <p:sp>
        <p:nvSpPr>
          <p:cNvPr id="3" name="Content Placeholder 2"/>
          <p:cNvSpPr>
            <a:spLocks noGrp="1"/>
          </p:cNvSpPr>
          <p:nvPr>
            <p:ph idx="1"/>
          </p:nvPr>
        </p:nvSpPr>
        <p:spPr/>
        <p:txBody>
          <a:bodyPr>
            <a:noAutofit/>
          </a:bodyPr>
          <a:lstStyle/>
          <a:p>
            <a:pPr marL="0" indent="0">
              <a:buNone/>
            </a:pPr>
            <a:r>
              <a:rPr lang="en-US" sz="3600" b="1" dirty="0" smtClean="0"/>
              <a:t>Strategy:</a:t>
            </a:r>
          </a:p>
          <a:p>
            <a:pPr>
              <a:buFont typeface="Wingdings" panose="05000000000000000000" pitchFamily="2" charset="2"/>
              <a:buChar char="v"/>
            </a:pPr>
            <a:r>
              <a:rPr lang="en-US" sz="3600" b="1" dirty="0" smtClean="0"/>
              <a:t>Take </a:t>
            </a:r>
            <a:r>
              <a:rPr lang="en-US" sz="3600" b="1" i="1" u="sng" dirty="0" smtClean="0"/>
              <a:t>all</a:t>
            </a:r>
            <a:r>
              <a:rPr lang="en-US" sz="3600" b="1" dirty="0" smtClean="0"/>
              <a:t> possible sets of simple rules</a:t>
            </a:r>
          </a:p>
          <a:p>
            <a:pPr marL="0" indent="0">
              <a:buNone/>
            </a:pPr>
            <a:endParaRPr lang="en-US" sz="3600" b="1" dirty="0" smtClean="0"/>
          </a:p>
          <a:p>
            <a:pPr marL="0" indent="0">
              <a:buNone/>
            </a:pPr>
            <a:r>
              <a:rPr lang="en-US" sz="3600" b="1" dirty="0" smtClean="0"/>
              <a:t>		</a:t>
            </a:r>
            <a:r>
              <a:rPr lang="eo-001" sz="3600" b="1" dirty="0" smtClean="0"/>
              <a:t>…</a:t>
            </a:r>
            <a:r>
              <a:rPr lang="en-US" sz="3600" b="1" dirty="0" smtClean="0"/>
              <a:t>  HOW?!   Infinities of Infinities!</a:t>
            </a:r>
          </a:p>
          <a:p>
            <a:pPr>
              <a:buFont typeface="Wingdings" panose="05000000000000000000" pitchFamily="2" charset="2"/>
              <a:buChar char="v"/>
            </a:pPr>
            <a:endParaRPr lang="en-US" sz="3600" b="1" dirty="0"/>
          </a:p>
        </p:txBody>
      </p:sp>
      <p:sp>
        <p:nvSpPr>
          <p:cNvPr id="4" name="Title 1"/>
          <p:cNvSpPr txBox="1">
            <a:spLocks/>
          </p:cNvSpPr>
          <p:nvPr/>
        </p:nvSpPr>
        <p:spPr>
          <a:xfrm>
            <a:off x="684212" y="5690585"/>
            <a:ext cx="4944428" cy="641164"/>
          </a:xfrm>
          <a:prstGeom prst="rect">
            <a:avLst/>
          </a:prstGeom>
          <a:solidFill>
            <a:srgbClr val="FF0000"/>
          </a:solidFill>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Steps in my journey</a:t>
            </a:r>
            <a:endParaRPr lang="en-US" dirty="0"/>
          </a:p>
        </p:txBody>
      </p:sp>
    </p:spTree>
    <p:extLst>
      <p:ext uri="{BB962C8B-B14F-4D97-AF65-F5344CB8AC3E}">
        <p14:creationId xmlns:p14="http://schemas.microsoft.com/office/powerpoint/2010/main" val="3816797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9593" y="329334"/>
            <a:ext cx="11530721" cy="4247317"/>
          </a:xfrm>
          <a:prstGeom prst="rect">
            <a:avLst/>
          </a:prstGeom>
          <a:noFill/>
        </p:spPr>
        <p:txBody>
          <a:bodyPr wrap="none" lIns="91440" tIns="45720" rIns="91440" bIns="45720">
            <a:spAutoFit/>
          </a:bodyPr>
          <a:lstStyle/>
          <a:p>
            <a:pPr algn="ctr">
              <a:spcAft>
                <a:spcPts val="2400"/>
              </a:spcAft>
            </a:pPr>
            <a:r>
              <a:rPr lang="en-US" sz="9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Enter</a:t>
            </a:r>
            <a:r>
              <a:rPr lang="eo-001" sz="9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9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en-US" sz="6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Complete Enumeration </a:t>
            </a:r>
          </a:p>
          <a:p>
            <a:pPr algn="ctr"/>
            <a:r>
              <a:rPr lang="en-US" sz="6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of </a:t>
            </a:r>
            <a:r>
              <a:rPr lang="en-US" sz="8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ALL</a:t>
            </a:r>
            <a:r>
              <a:rPr lang="en-US" sz="6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Rulesets</a:t>
            </a:r>
            <a:endParaRPr lang="en-US" sz="6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ounded Rectangle 4"/>
          <p:cNvSpPr/>
          <p:nvPr/>
        </p:nvSpPr>
        <p:spPr>
          <a:xfrm>
            <a:off x="2262980" y="2148192"/>
            <a:ext cx="9551392" cy="1104806"/>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
        <p:nvSpPr>
          <p:cNvPr id="7" name="Content Placeholder 6"/>
          <p:cNvSpPr>
            <a:spLocks noGrp="1"/>
          </p:cNvSpPr>
          <p:nvPr>
            <p:ph idx="1"/>
          </p:nvPr>
        </p:nvSpPr>
        <p:spPr>
          <a:xfrm>
            <a:off x="781315" y="4402067"/>
            <a:ext cx="11154437" cy="2091942"/>
          </a:xfrm>
        </p:spPr>
        <p:txBody>
          <a:bodyPr>
            <a:normAutofit/>
          </a:bodyPr>
          <a:lstStyle/>
          <a:p>
            <a:r>
              <a:rPr lang="en-US" sz="2400" b="1" dirty="0"/>
              <a:t>But wait, aren’t there an infinite number of these rulesets?</a:t>
            </a:r>
          </a:p>
          <a:p>
            <a:r>
              <a:rPr lang="en-US" sz="2400" b="1" dirty="0"/>
              <a:t>Multiple infinities!  </a:t>
            </a:r>
          </a:p>
          <a:p>
            <a:pPr lvl="1"/>
            <a:r>
              <a:rPr lang="en-US" sz="2400" b="1" dirty="0"/>
              <a:t>Any number of rules, any length strings, any characters</a:t>
            </a:r>
          </a:p>
        </p:txBody>
      </p:sp>
    </p:spTree>
    <p:extLst>
      <p:ext uri="{BB962C8B-B14F-4D97-AF65-F5344CB8AC3E}">
        <p14:creationId xmlns:p14="http://schemas.microsoft.com/office/powerpoint/2010/main" val="30410518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300"/>
                                  </p:stCondLst>
                                  <p:iterate type="wd">
                                    <p:tmAbs val="8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101"/>
                            </p:stCondLst>
                            <p:childTnLst>
                              <p:par>
                                <p:cTn id="8" presetID="1" presetClass="entr" presetSubtype="0" fill="hold" grpId="0" nodeType="afterEffect">
                                  <p:stCondLst>
                                    <p:cond delay="899"/>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3001"/>
                            </p:stCondLst>
                            <p:childTnLst>
                              <p:par>
                                <p:cTn id="11" presetID="1" presetClass="entr" presetSubtype="0" fill="hold" grpId="0" nodeType="afterEffect">
                                  <p:stCondLst>
                                    <p:cond delay="30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4302"/>
                            </p:stCondLst>
                            <p:childTnLst>
                              <p:par>
                                <p:cTn id="14" presetID="53" presetClass="entr" presetSubtype="16" fill="hold" grpId="0" nodeType="afterEffect">
                                  <p:stCondLst>
                                    <p:cond delay="200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06970"/>
            <a:ext cx="11266051" cy="5272548"/>
          </a:xfrm>
        </p:spPr>
        <p:txBody>
          <a:bodyPr>
            <a:noAutofit/>
          </a:bodyPr>
          <a:lstStyle/>
          <a:p>
            <a:pPr marL="1200150" lvl="1" indent="-742950">
              <a:buFont typeface="+mj-lt"/>
              <a:buAutoNum type="arabicPeriod"/>
            </a:pPr>
            <a:r>
              <a:rPr lang="en-US" sz="3200" b="1" dirty="0" smtClean="0"/>
              <a:t>Inspired by Cantor’s enumeration of all fractions</a:t>
            </a:r>
          </a:p>
          <a:p>
            <a:pPr marL="457200" lvl="1" indent="0">
              <a:buNone/>
            </a:pPr>
            <a:endParaRPr lang="en-US" sz="3200" b="1" dirty="0" smtClean="0"/>
          </a:p>
          <a:p>
            <a:pPr marL="1200150" lvl="1" indent="-742950">
              <a:buFont typeface="+mj-lt"/>
              <a:buAutoNum type="arabicPeriod"/>
            </a:pPr>
            <a:endParaRPr lang="en-US" sz="3200" b="1" dirty="0"/>
          </a:p>
          <a:p>
            <a:pPr marL="1200150" lvl="1" indent="-742950">
              <a:buFont typeface="+mj-lt"/>
              <a:buAutoNum type="arabicPeriod"/>
            </a:pPr>
            <a:endParaRPr lang="en-US" sz="3200" b="1" dirty="0" smtClean="0"/>
          </a:p>
          <a:p>
            <a:pPr marL="1200150" lvl="1" indent="-742950">
              <a:buFont typeface="+mj-lt"/>
              <a:buAutoNum type="arabicPeriod"/>
            </a:pPr>
            <a:endParaRPr lang="en-US" sz="3200" b="1" dirty="0"/>
          </a:p>
          <a:p>
            <a:pPr marL="1200150" lvl="1" indent="-742950">
              <a:buFont typeface="+mj-lt"/>
              <a:buAutoNum type="arabicPeriod"/>
            </a:pPr>
            <a:endParaRPr lang="en-US" sz="3200" b="1" dirty="0" smtClean="0"/>
          </a:p>
          <a:p>
            <a:pPr marL="1200150" lvl="1" indent="-742950">
              <a:buFont typeface="+mj-lt"/>
              <a:buAutoNum type="arabicPeriod"/>
            </a:pPr>
            <a:endParaRPr lang="en-US" sz="3200" b="1" dirty="0" smtClean="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smtClean="0"/>
              <a:t>List of </a:t>
            </a:r>
            <a:r>
              <a:rPr lang="en-US" sz="4800" b="1" dirty="0"/>
              <a:t>all possible rule </a:t>
            </a:r>
            <a:r>
              <a:rPr lang="en-US" sz="4800" b="1" dirty="0" smtClean="0"/>
              <a:t>sets</a:t>
            </a:r>
            <a:endParaRPr lang="en-US" sz="4800" b="1" dirty="0"/>
          </a:p>
        </p:txBody>
      </p:sp>
      <p:pic>
        <p:nvPicPr>
          <p:cNvPr id="2" name="Picture 1"/>
          <p:cNvPicPr>
            <a:picLocks noChangeAspect="1"/>
          </p:cNvPicPr>
          <p:nvPr/>
        </p:nvPicPr>
        <p:blipFill>
          <a:blip r:embed="rId2"/>
          <a:stretch>
            <a:fillRect/>
          </a:stretch>
        </p:blipFill>
        <p:spPr>
          <a:xfrm>
            <a:off x="3639800" y="1738641"/>
            <a:ext cx="5354869" cy="4140877"/>
          </a:xfrm>
          <a:prstGeom prst="rect">
            <a:avLst/>
          </a:prstGeom>
        </p:spPr>
      </p:pic>
    </p:spTree>
    <p:extLst>
      <p:ext uri="{BB962C8B-B14F-4D97-AF65-F5344CB8AC3E}">
        <p14:creationId xmlns:p14="http://schemas.microsoft.com/office/powerpoint/2010/main" val="238599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733098"/>
            <a:ext cx="11266051" cy="5272548"/>
          </a:xfrm>
        </p:spPr>
        <p:txBody>
          <a:bodyPr>
            <a:noAutofit/>
          </a:bodyPr>
          <a:lstStyle/>
          <a:p>
            <a:pPr marL="1200150" lvl="1" indent="-742950">
              <a:buFont typeface="+mj-lt"/>
              <a:buAutoNum type="arabicPeriod"/>
            </a:pPr>
            <a:r>
              <a:rPr lang="en-US" sz="3200" b="1" dirty="0" smtClean="0"/>
              <a:t>Inspired by Cantor’s enumeration of all fractions</a:t>
            </a:r>
          </a:p>
          <a:p>
            <a:pPr marL="1200150" lvl="1" indent="-742950">
              <a:buFont typeface="+mj-lt"/>
              <a:buAutoNum type="arabicPeriod"/>
            </a:pPr>
            <a:r>
              <a:rPr lang="en-US" sz="3200" b="1" dirty="0" smtClean="0"/>
              <a:t>Universal String Enumeration aka Tree of All Strings</a:t>
            </a:r>
          </a:p>
          <a:p>
            <a:pPr lvl="3"/>
            <a:r>
              <a:rPr lang="en-US" sz="2800" b="1" dirty="0">
                <a:hlinkClick r:id="rId2"/>
              </a:rPr>
              <a:t>http://demonstrations.wolfram.com/TreeOfStrings</a:t>
            </a:r>
            <a:r>
              <a:rPr lang="en-US" sz="2800" b="1" dirty="0" smtClean="0">
                <a:hlinkClick r:id="rId2"/>
              </a:rPr>
              <a:t>/</a:t>
            </a:r>
            <a:endParaRPr lang="en-US" sz="2800" b="1" dirty="0" smtClean="0"/>
          </a:p>
          <a:p>
            <a:pPr marL="1200150" lvl="1" indent="-742950">
              <a:buFont typeface="+mj-lt"/>
              <a:buAutoNum type="arabicPeriod"/>
            </a:pPr>
            <a:endParaRPr lang="en-US" sz="2800" b="1" dirty="0"/>
          </a:p>
          <a:p>
            <a:pPr marL="1200150" lvl="1" indent="-742950">
              <a:buFont typeface="+mj-lt"/>
              <a:buAutoNum type="arabicPeriod"/>
            </a:pPr>
            <a:endParaRPr lang="en-US" sz="2800" b="1" dirty="0" smtClean="0"/>
          </a:p>
          <a:p>
            <a:pPr marL="1200150" lvl="1" indent="-742950">
              <a:buFont typeface="+mj-lt"/>
              <a:buAutoNum type="arabicPeriod"/>
            </a:pPr>
            <a:endParaRPr lang="en-US" sz="2800" b="1" dirty="0"/>
          </a:p>
          <a:p>
            <a:pPr marL="1200150" lvl="1" indent="-742950">
              <a:buFont typeface="+mj-lt"/>
              <a:buAutoNum type="arabicPeriod"/>
            </a:pPr>
            <a:endParaRPr lang="en-US" sz="2800" b="1" dirty="0" smtClean="0"/>
          </a:p>
          <a:p>
            <a:pPr marL="1200150" lvl="1" indent="-742950">
              <a:buFont typeface="+mj-lt"/>
              <a:buAutoNum type="arabicPeriod"/>
            </a:pPr>
            <a:endParaRPr lang="en-US" sz="3200" b="1" dirty="0" smtClean="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smtClean="0"/>
              <a:t>List of </a:t>
            </a:r>
            <a:r>
              <a:rPr lang="en-US" sz="4800" b="1" dirty="0"/>
              <a:t>all possible rule </a:t>
            </a:r>
            <a:r>
              <a:rPr lang="en-US" sz="4800" b="1" dirty="0" smtClean="0"/>
              <a:t>sets</a:t>
            </a:r>
            <a:endParaRPr lang="en-US" sz="4800" b="1" dirty="0"/>
          </a:p>
        </p:txBody>
      </p:sp>
      <p:pic>
        <p:nvPicPr>
          <p:cNvPr id="2" name="Picture 1"/>
          <p:cNvPicPr>
            <a:picLocks noChangeAspect="1"/>
          </p:cNvPicPr>
          <p:nvPr/>
        </p:nvPicPr>
        <p:blipFill rotWithShape="1">
          <a:blip r:embed="rId3"/>
          <a:srcRect l="6092" t="34318" r="4209" b="2698"/>
          <a:stretch/>
        </p:blipFill>
        <p:spPr>
          <a:xfrm>
            <a:off x="2002179" y="2999621"/>
            <a:ext cx="8434317" cy="2670725"/>
          </a:xfrm>
          <a:prstGeom prst="rect">
            <a:avLst/>
          </a:prstGeom>
        </p:spPr>
      </p:pic>
    </p:spTree>
    <p:extLst>
      <p:ext uri="{BB962C8B-B14F-4D97-AF65-F5344CB8AC3E}">
        <p14:creationId xmlns:p14="http://schemas.microsoft.com/office/powerpoint/2010/main" val="2182546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1200150" lvl="1" indent="-742950">
              <a:buFont typeface="+mj-lt"/>
              <a:buAutoNum type="arabicPeriod"/>
            </a:pPr>
            <a:r>
              <a:rPr lang="en-US" sz="3200" b="1" dirty="0" smtClean="0"/>
              <a:t>Inspired by Cantor’s enumeration of all fractions</a:t>
            </a:r>
          </a:p>
          <a:p>
            <a:pPr marL="1200150" lvl="1" indent="-742950">
              <a:buFont typeface="+mj-lt"/>
              <a:buAutoNum type="arabicPeriod"/>
            </a:pPr>
            <a:r>
              <a:rPr lang="en-US" sz="3200" b="1" dirty="0" smtClean="0"/>
              <a:t>Universal String Enumeration aka Tree of All Strings</a:t>
            </a:r>
          </a:p>
          <a:p>
            <a:pPr lvl="3"/>
            <a:r>
              <a:rPr lang="en-US" sz="2800" b="1" dirty="0">
                <a:hlinkClick r:id="rId2"/>
              </a:rPr>
              <a:t>http://demonstrations.wolfram.com/TreeOfStrings</a:t>
            </a:r>
            <a:r>
              <a:rPr lang="en-US" sz="2800" b="1" dirty="0" smtClean="0">
                <a:hlinkClick r:id="rId2"/>
              </a:rPr>
              <a:t>/</a:t>
            </a:r>
            <a:endParaRPr lang="en-US" sz="2800" b="1" dirty="0" smtClean="0"/>
          </a:p>
          <a:p>
            <a:pPr marL="1200150" lvl="1" indent="-742950">
              <a:buFont typeface="+mj-lt"/>
              <a:buAutoNum type="arabicPeriod"/>
            </a:pPr>
            <a:r>
              <a:rPr lang="en-US" sz="3200" b="1" dirty="0" smtClean="0"/>
              <a:t>Enumeration of all SSS rule sets</a:t>
            </a:r>
          </a:p>
          <a:p>
            <a:pPr lvl="3"/>
            <a:r>
              <a:rPr lang="en-US" sz="2800" b="1" dirty="0">
                <a:hlinkClick r:id="rId3"/>
              </a:rPr>
              <a:t>http://www.mathematica-journal.com/2011/05/indexing-strings-and-rulesets</a:t>
            </a:r>
            <a:r>
              <a:rPr lang="en-US" sz="2800" b="1" dirty="0" smtClean="0">
                <a:hlinkClick r:id="rId3"/>
              </a:rPr>
              <a:t>/</a:t>
            </a:r>
            <a:endParaRPr lang="en-US" sz="2800" b="1" dirty="0"/>
          </a:p>
          <a:p>
            <a:pPr marL="1200150" lvl="1" indent="-742950">
              <a:buFont typeface="+mj-lt"/>
              <a:buAutoNum type="arabicPeriod"/>
            </a:pPr>
            <a:r>
              <a:rPr lang="eo-001" sz="2800" b="1" dirty="0" smtClean="0"/>
              <a:t>…</a:t>
            </a:r>
            <a:r>
              <a:rPr lang="en-US" sz="2800" b="1" dirty="0" smtClean="0"/>
              <a:t> then run the endless loop, see what appears!</a:t>
            </a:r>
          </a:p>
          <a:p>
            <a:pPr marL="1200150" lvl="1" indent="-742950">
              <a:buFont typeface="+mj-lt"/>
              <a:buAutoNum type="arabicPeriod"/>
            </a:pPr>
            <a:r>
              <a:rPr lang="en-US" sz="2800" b="1" dirty="0" smtClean="0"/>
              <a:t>Improved Generalized Enumeration (w/ Christen Case)</a:t>
            </a:r>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smtClean="0"/>
              <a:t>List of </a:t>
            </a:r>
            <a:r>
              <a:rPr lang="en-US" sz="4800" b="1" dirty="0"/>
              <a:t>all possible rule </a:t>
            </a:r>
            <a:r>
              <a:rPr lang="en-US" sz="4800" b="1" dirty="0" smtClean="0"/>
              <a:t>sets</a:t>
            </a:r>
            <a:endParaRPr lang="en-US" sz="4800" b="1" dirty="0"/>
          </a:p>
        </p:txBody>
      </p:sp>
    </p:spTree>
    <p:extLst>
      <p:ext uri="{BB962C8B-B14F-4D97-AF65-F5344CB8AC3E}">
        <p14:creationId xmlns:p14="http://schemas.microsoft.com/office/powerpoint/2010/main" val="3918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972080" y="685800"/>
            <a:ext cx="7735040" cy="576262"/>
          </a:xfrm>
        </p:spPr>
        <p:txBody>
          <a:bodyPr/>
          <a:lstStyle/>
          <a:p>
            <a:r>
              <a:rPr lang="en-US" sz="5400" b="1" dirty="0" smtClean="0">
                <a:solidFill>
                  <a:schemeClr val="bg1"/>
                </a:solidFill>
              </a:rPr>
              <a:t>Why involve students?</a:t>
            </a:r>
            <a:endParaRPr lang="en-US" sz="5400" b="1" dirty="0">
              <a:solidFill>
                <a:schemeClr val="bg1"/>
              </a:solidFill>
            </a:endParaRPr>
          </a:p>
        </p:txBody>
      </p:sp>
      <p:sp>
        <p:nvSpPr>
          <p:cNvPr id="6" name="Content Placeholder 5"/>
          <p:cNvSpPr>
            <a:spLocks noGrp="1"/>
          </p:cNvSpPr>
          <p:nvPr>
            <p:ph sz="half" idx="2"/>
          </p:nvPr>
        </p:nvSpPr>
        <p:spPr>
          <a:xfrm>
            <a:off x="684211" y="1270528"/>
            <a:ext cx="10867709" cy="5150591"/>
          </a:xfrm>
        </p:spPr>
        <p:txBody>
          <a:bodyPr>
            <a:normAutofit/>
          </a:bodyPr>
          <a:lstStyle/>
          <a:p>
            <a:pPr marL="457200" indent="-457200">
              <a:buFont typeface="+mj-lt"/>
              <a:buAutoNum type="arabicPeriod"/>
            </a:pPr>
            <a:r>
              <a:rPr lang="en-US" sz="4000" dirty="0" smtClean="0"/>
              <a:t>To give them research experience</a:t>
            </a:r>
          </a:p>
          <a:p>
            <a:pPr marL="457200" indent="-457200">
              <a:buFont typeface="+mj-lt"/>
              <a:buAutoNum type="arabicPeriod"/>
            </a:pPr>
            <a:r>
              <a:rPr lang="en-US" sz="4000" dirty="0" smtClean="0"/>
              <a:t>Brainstorming </a:t>
            </a:r>
            <a:r>
              <a:rPr lang="eo-001" sz="4000" dirty="0" smtClean="0"/>
              <a:t>–</a:t>
            </a:r>
            <a:r>
              <a:rPr lang="en-US" sz="4000" dirty="0" smtClean="0"/>
              <a:t> new thoughts!</a:t>
            </a:r>
          </a:p>
          <a:p>
            <a:pPr lvl="1"/>
            <a:r>
              <a:rPr lang="en-US" sz="3600" dirty="0" smtClean="0"/>
              <a:t>Generalized SSS Enumeration </a:t>
            </a:r>
          </a:p>
          <a:p>
            <a:pPr lvl="2"/>
            <a:r>
              <a:rPr lang="en-US" sz="3400" b="1" dirty="0" smtClean="0"/>
              <a:t>w</a:t>
            </a:r>
            <a:r>
              <a:rPr lang="en-US" sz="3400" b="1" dirty="0"/>
              <a:t>/ Christen </a:t>
            </a:r>
            <a:r>
              <a:rPr lang="en-US" sz="3400" b="1" dirty="0" smtClean="0"/>
              <a:t>Case</a:t>
            </a:r>
          </a:p>
          <a:p>
            <a:pPr lvl="2"/>
            <a:endParaRPr lang="en-US" sz="3400" dirty="0" smtClean="0"/>
          </a:p>
          <a:p>
            <a:pPr lvl="1"/>
            <a:r>
              <a:rPr lang="en-US" sz="3600" dirty="0" smtClean="0"/>
              <a:t>Improved explanations</a:t>
            </a:r>
          </a:p>
          <a:p>
            <a:pPr lvl="2"/>
            <a:r>
              <a:rPr lang="en-US" sz="3400" b="1" dirty="0"/>
              <a:t>Mine, or student-designed</a:t>
            </a:r>
            <a:endParaRPr lang="en-US" sz="3400" dirty="0"/>
          </a:p>
          <a:p>
            <a:pPr lvl="2"/>
            <a:endParaRPr lang="en-US" sz="3400" dirty="0"/>
          </a:p>
        </p:txBody>
      </p:sp>
      <p:pic>
        <p:nvPicPr>
          <p:cNvPr id="2" name="Picture 1"/>
          <p:cNvPicPr>
            <a:picLocks noChangeAspect="1"/>
          </p:cNvPicPr>
          <p:nvPr/>
        </p:nvPicPr>
        <p:blipFill>
          <a:blip r:embed="rId2"/>
          <a:stretch>
            <a:fillRect/>
          </a:stretch>
        </p:blipFill>
        <p:spPr>
          <a:xfrm>
            <a:off x="5839899" y="3699389"/>
            <a:ext cx="4324350" cy="1133475"/>
          </a:xfrm>
          <a:prstGeom prst="rect">
            <a:avLst/>
          </a:prstGeom>
        </p:spPr>
      </p:pic>
    </p:spTree>
    <p:extLst>
      <p:ext uri="{BB962C8B-B14F-4D97-AF65-F5344CB8AC3E}">
        <p14:creationId xmlns:p14="http://schemas.microsoft.com/office/powerpoint/2010/main" val="262556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6">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40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14607" cy="1325563"/>
          </a:xfrm>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pic>
        <p:nvPicPr>
          <p:cNvPr id="6" name="Picture 5"/>
          <p:cNvPicPr>
            <a:picLocks noChangeAspect="1"/>
          </p:cNvPicPr>
          <p:nvPr/>
        </p:nvPicPr>
        <p:blipFill>
          <a:blip r:embed="rId3"/>
          <a:stretch>
            <a:fillRect/>
          </a:stretch>
        </p:blipFill>
        <p:spPr>
          <a:xfrm>
            <a:off x="939338" y="1722175"/>
            <a:ext cx="3275214" cy="4836400"/>
          </a:xfrm>
          <a:prstGeom prst="rect">
            <a:avLst/>
          </a:prstGeom>
        </p:spPr>
      </p:pic>
      <p:pic>
        <p:nvPicPr>
          <p:cNvPr id="7" name="Picture 6"/>
          <p:cNvPicPr>
            <a:picLocks noChangeAspect="1"/>
          </p:cNvPicPr>
          <p:nvPr/>
        </p:nvPicPr>
        <p:blipFill>
          <a:blip r:embed="rId4"/>
          <a:stretch>
            <a:fillRect/>
          </a:stretch>
        </p:blipFill>
        <p:spPr>
          <a:xfrm>
            <a:off x="9404355" y="365125"/>
            <a:ext cx="2233463" cy="1869491"/>
          </a:xfrm>
          <a:prstGeom prst="rect">
            <a:avLst/>
          </a:prstGeom>
        </p:spPr>
      </p:pic>
      <p:pic>
        <p:nvPicPr>
          <p:cNvPr id="9" name="Picture 8"/>
          <p:cNvPicPr>
            <a:picLocks noChangeAspect="1"/>
          </p:cNvPicPr>
          <p:nvPr/>
        </p:nvPicPr>
        <p:blipFill>
          <a:blip r:embed="rId5"/>
          <a:stretch>
            <a:fillRect/>
          </a:stretch>
        </p:blipFill>
        <p:spPr>
          <a:xfrm>
            <a:off x="4414058" y="2579619"/>
            <a:ext cx="6763099" cy="3415365"/>
          </a:xfrm>
          <a:prstGeom prst="rect">
            <a:avLst/>
          </a:prstGeom>
        </p:spPr>
      </p:pic>
      <p:sp>
        <p:nvSpPr>
          <p:cNvPr id="8" name="Rounded Rectangle 7"/>
          <p:cNvSpPr/>
          <p:nvPr/>
        </p:nvSpPr>
        <p:spPr>
          <a:xfrm>
            <a:off x="9234152" y="239168"/>
            <a:ext cx="2543578" cy="2240015"/>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
        <p:nvSpPr>
          <p:cNvPr id="10" name="Rounded Rectangle 9"/>
          <p:cNvSpPr/>
          <p:nvPr/>
        </p:nvSpPr>
        <p:spPr>
          <a:xfrm>
            <a:off x="755488" y="1527055"/>
            <a:ext cx="3658570" cy="5227914"/>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
        <p:nvSpPr>
          <p:cNvPr id="11" name="Rounded Rectangle 10"/>
          <p:cNvSpPr/>
          <p:nvPr/>
        </p:nvSpPr>
        <p:spPr>
          <a:xfrm>
            <a:off x="4926169" y="2699033"/>
            <a:ext cx="6108861" cy="3295951"/>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Tree>
    <p:extLst>
      <p:ext uri="{BB962C8B-B14F-4D97-AF65-F5344CB8AC3E}">
        <p14:creationId xmlns:p14="http://schemas.microsoft.com/office/powerpoint/2010/main" val="348005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14607" cy="1325563"/>
          </a:xfrm>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pic>
        <p:nvPicPr>
          <p:cNvPr id="6" name="Picture 5"/>
          <p:cNvPicPr>
            <a:picLocks noChangeAspect="1"/>
          </p:cNvPicPr>
          <p:nvPr/>
        </p:nvPicPr>
        <p:blipFill>
          <a:blip r:embed="rId3"/>
          <a:stretch>
            <a:fillRect/>
          </a:stretch>
        </p:blipFill>
        <p:spPr>
          <a:xfrm>
            <a:off x="939338" y="1722175"/>
            <a:ext cx="3275214" cy="4836400"/>
          </a:xfrm>
          <a:prstGeom prst="rect">
            <a:avLst/>
          </a:prstGeom>
        </p:spPr>
      </p:pic>
      <p:pic>
        <p:nvPicPr>
          <p:cNvPr id="7" name="Picture 6"/>
          <p:cNvPicPr>
            <a:picLocks noChangeAspect="1"/>
          </p:cNvPicPr>
          <p:nvPr/>
        </p:nvPicPr>
        <p:blipFill>
          <a:blip r:embed="rId4"/>
          <a:stretch>
            <a:fillRect/>
          </a:stretch>
        </p:blipFill>
        <p:spPr>
          <a:xfrm>
            <a:off x="9404355" y="365125"/>
            <a:ext cx="2233463" cy="1869491"/>
          </a:xfrm>
          <a:prstGeom prst="rect">
            <a:avLst/>
          </a:prstGeom>
        </p:spPr>
      </p:pic>
      <p:pic>
        <p:nvPicPr>
          <p:cNvPr id="3" name="Picture 2"/>
          <p:cNvPicPr>
            <a:picLocks noChangeAspect="1"/>
          </p:cNvPicPr>
          <p:nvPr/>
        </p:nvPicPr>
        <p:blipFill rotWithShape="1">
          <a:blip r:embed="rId5"/>
          <a:srcRect l="7601" r="8555"/>
          <a:stretch/>
        </p:blipFill>
        <p:spPr>
          <a:xfrm>
            <a:off x="4272742" y="2749231"/>
            <a:ext cx="7365076" cy="3030551"/>
          </a:xfrm>
          <a:prstGeom prst="rect">
            <a:avLst/>
          </a:prstGeom>
        </p:spPr>
      </p:pic>
    </p:spTree>
    <p:extLst>
      <p:ext uri="{BB962C8B-B14F-4D97-AF65-F5344CB8AC3E}">
        <p14:creationId xmlns:p14="http://schemas.microsoft.com/office/powerpoint/2010/main" val="3344872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14607" cy="1325563"/>
          </a:xfrm>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pic>
        <p:nvPicPr>
          <p:cNvPr id="6" name="Picture 5"/>
          <p:cNvPicPr>
            <a:picLocks noChangeAspect="1"/>
          </p:cNvPicPr>
          <p:nvPr/>
        </p:nvPicPr>
        <p:blipFill>
          <a:blip r:embed="rId3"/>
          <a:stretch>
            <a:fillRect/>
          </a:stretch>
        </p:blipFill>
        <p:spPr>
          <a:xfrm>
            <a:off x="939338" y="1722175"/>
            <a:ext cx="3275214" cy="4836400"/>
          </a:xfrm>
          <a:prstGeom prst="rect">
            <a:avLst/>
          </a:prstGeom>
        </p:spPr>
      </p:pic>
      <p:pic>
        <p:nvPicPr>
          <p:cNvPr id="7" name="Picture 6"/>
          <p:cNvPicPr>
            <a:picLocks noChangeAspect="1"/>
          </p:cNvPicPr>
          <p:nvPr/>
        </p:nvPicPr>
        <p:blipFill>
          <a:blip r:embed="rId4"/>
          <a:stretch>
            <a:fillRect/>
          </a:stretch>
        </p:blipFill>
        <p:spPr>
          <a:xfrm>
            <a:off x="9404355" y="365125"/>
            <a:ext cx="2233463" cy="1869491"/>
          </a:xfrm>
          <a:prstGeom prst="rect">
            <a:avLst/>
          </a:prstGeom>
        </p:spPr>
      </p:pic>
      <p:pic>
        <p:nvPicPr>
          <p:cNvPr id="3" name="Picture 2"/>
          <p:cNvPicPr>
            <a:picLocks noChangeAspect="1"/>
          </p:cNvPicPr>
          <p:nvPr/>
        </p:nvPicPr>
        <p:blipFill rotWithShape="1">
          <a:blip r:embed="rId5"/>
          <a:srcRect l="8746" t="6541" r="8228" b="6111"/>
          <a:stretch/>
        </p:blipFill>
        <p:spPr>
          <a:xfrm flipV="1">
            <a:off x="4596337" y="2409181"/>
            <a:ext cx="7141234" cy="4291777"/>
          </a:xfrm>
          <a:prstGeom prst="rect">
            <a:avLst/>
          </a:prstGeom>
        </p:spPr>
      </p:pic>
    </p:spTree>
    <p:extLst>
      <p:ext uri="{BB962C8B-B14F-4D97-AF65-F5344CB8AC3E}">
        <p14:creationId xmlns:p14="http://schemas.microsoft.com/office/powerpoint/2010/main" val="1235072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922339"/>
            <a:ext cx="10130646" cy="1507067"/>
          </a:xfrm>
        </p:spPr>
        <p:txBody>
          <a:bodyPr>
            <a:normAutofit fontScale="90000"/>
          </a:bodyPr>
          <a:lstStyle/>
          <a:p>
            <a:r>
              <a:rPr lang="en-US" sz="4400" dirty="0"/>
              <a:t>Southern Adventist University</a:t>
            </a:r>
            <a:r>
              <a:rPr lang="en-US" dirty="0"/>
              <a:t/>
            </a:r>
            <a:br>
              <a:rPr lang="en-US" dirty="0"/>
            </a:br>
            <a:r>
              <a:rPr lang="en-US" sz="3100" dirty="0"/>
              <a:t>Student research involvement is a priority here!</a:t>
            </a: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52011" t="29429" r="22722" b="38000"/>
          <a:stretch/>
        </p:blipFill>
        <p:spPr bwMode="auto">
          <a:xfrm>
            <a:off x="8890462" y="1803390"/>
            <a:ext cx="2625634" cy="248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735" t="24699" r="36325" b="10727"/>
          <a:stretch/>
        </p:blipFill>
        <p:spPr bwMode="auto">
          <a:xfrm>
            <a:off x="795252" y="1138372"/>
            <a:ext cx="3124199" cy="319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650" y="541168"/>
            <a:ext cx="4138612" cy="305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19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3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14607" cy="1325563"/>
          </a:xfrm>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pic>
        <p:nvPicPr>
          <p:cNvPr id="6" name="Picture 5"/>
          <p:cNvPicPr>
            <a:picLocks noChangeAspect="1"/>
          </p:cNvPicPr>
          <p:nvPr/>
        </p:nvPicPr>
        <p:blipFill>
          <a:blip r:embed="rId3"/>
          <a:stretch>
            <a:fillRect/>
          </a:stretch>
        </p:blipFill>
        <p:spPr>
          <a:xfrm>
            <a:off x="939338" y="1722175"/>
            <a:ext cx="3275214" cy="4836400"/>
          </a:xfrm>
          <a:prstGeom prst="rect">
            <a:avLst/>
          </a:prstGeom>
        </p:spPr>
      </p:pic>
      <p:pic>
        <p:nvPicPr>
          <p:cNvPr id="7" name="Picture 6"/>
          <p:cNvPicPr>
            <a:picLocks noChangeAspect="1"/>
          </p:cNvPicPr>
          <p:nvPr/>
        </p:nvPicPr>
        <p:blipFill>
          <a:blip r:embed="rId4"/>
          <a:stretch>
            <a:fillRect/>
          </a:stretch>
        </p:blipFill>
        <p:spPr>
          <a:xfrm>
            <a:off x="9404355" y="365125"/>
            <a:ext cx="2233463" cy="1869491"/>
          </a:xfrm>
          <a:prstGeom prst="rect">
            <a:avLst/>
          </a:prstGeom>
        </p:spPr>
      </p:pic>
      <p:pic>
        <p:nvPicPr>
          <p:cNvPr id="3" name="Picture 2"/>
          <p:cNvPicPr>
            <a:picLocks noChangeAspect="1"/>
          </p:cNvPicPr>
          <p:nvPr/>
        </p:nvPicPr>
        <p:blipFill rotWithShape="1">
          <a:blip r:embed="rId5"/>
          <a:srcRect l="8909" t="6284" r="7410" b="6462"/>
          <a:stretch/>
        </p:blipFill>
        <p:spPr>
          <a:xfrm flipV="1">
            <a:off x="4184497" y="2468880"/>
            <a:ext cx="7708834" cy="3707476"/>
          </a:xfrm>
          <a:prstGeom prst="rect">
            <a:avLst/>
          </a:prstGeom>
        </p:spPr>
      </p:pic>
    </p:spTree>
    <p:extLst>
      <p:ext uri="{BB962C8B-B14F-4D97-AF65-F5344CB8AC3E}">
        <p14:creationId xmlns:p14="http://schemas.microsoft.com/office/powerpoint/2010/main" val="331853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sp>
        <p:nvSpPr>
          <p:cNvPr id="4" name="Content Placeholder 3"/>
          <p:cNvSpPr>
            <a:spLocks noGrp="1"/>
          </p:cNvSpPr>
          <p:nvPr>
            <p:ph idx="1"/>
          </p:nvPr>
        </p:nvSpPr>
        <p:spPr/>
        <p:txBody>
          <a:bodyPr>
            <a:normAutofit/>
          </a:bodyPr>
          <a:lstStyle/>
          <a:p>
            <a:r>
              <a:rPr lang="en-US" dirty="0" smtClean="0"/>
              <a:t>Let’s build this ruleset from its base-5 code identifier:</a:t>
            </a:r>
          </a:p>
          <a:p>
            <a:endParaRPr lang="en-US" dirty="0"/>
          </a:p>
          <a:p>
            <a:endParaRPr lang="en-US" dirty="0" smtClean="0"/>
          </a:p>
          <a:p>
            <a:endParaRPr lang="en-US" dirty="0"/>
          </a:p>
          <a:p>
            <a:r>
              <a:rPr lang="en-US" dirty="0" smtClean="0"/>
              <a:t>The subscript “5” just reminds us that here are only 5 allowed digits:</a:t>
            </a:r>
          </a:p>
          <a:p>
            <a:pPr marL="457200" lvl="1" indent="0">
              <a:buNone/>
            </a:pPr>
            <a:r>
              <a:rPr lang="en-US" sz="4400" dirty="0" smtClean="0"/>
              <a:t>            </a:t>
            </a:r>
            <a:r>
              <a:rPr lang="en-US" sz="4800" dirty="0" smtClean="0"/>
              <a:t>		</a:t>
            </a:r>
            <a:r>
              <a:rPr lang="en-US" sz="4400" dirty="0" smtClean="0"/>
              <a:t>0, 1, 2, 3, 4</a:t>
            </a:r>
          </a:p>
          <a:p>
            <a:pPr marL="228600" lvl="1">
              <a:lnSpc>
                <a:spcPct val="100000"/>
              </a:lnSpc>
              <a:spcBef>
                <a:spcPts val="1000"/>
              </a:spcBef>
            </a:pPr>
            <a:r>
              <a:rPr lang="en-US" sz="2800" dirty="0" smtClean="0"/>
              <a:t>Each digit has a precise significance for constructing the ruleset, and this base-5 code identifies and results in one unique ruleset.</a:t>
            </a:r>
            <a:endParaRPr lang="en-US" sz="2800" dirty="0"/>
          </a:p>
          <a:p>
            <a:pPr marL="457200" lvl="1" indent="0">
              <a:buNone/>
            </a:pPr>
            <a:endParaRPr lang="en-US" sz="4400" dirty="0" smtClean="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pic>
        <p:nvPicPr>
          <p:cNvPr id="5" name="Picture 4"/>
          <p:cNvPicPr>
            <a:picLocks noChangeAspect="1"/>
          </p:cNvPicPr>
          <p:nvPr/>
        </p:nvPicPr>
        <p:blipFill>
          <a:blip r:embed="rId4"/>
          <a:stretch>
            <a:fillRect/>
          </a:stretch>
        </p:blipFill>
        <p:spPr>
          <a:xfrm>
            <a:off x="1000445" y="2478024"/>
            <a:ext cx="10054651" cy="1051561"/>
          </a:xfrm>
          <a:prstGeom prst="rect">
            <a:avLst/>
          </a:prstGeom>
        </p:spPr>
      </p:pic>
      <p:sp>
        <p:nvSpPr>
          <p:cNvPr id="3" name="Curved Right Arrow 2"/>
          <p:cNvSpPr/>
          <p:nvPr/>
        </p:nvSpPr>
        <p:spPr>
          <a:xfrm flipH="1" flipV="1">
            <a:off x="11092113" y="3085171"/>
            <a:ext cx="566671" cy="110025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74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3-d network: </a:t>
            </a:r>
            <a:r>
              <a:rPr lang="en-US" dirty="0"/>
              <a:t> </a:t>
            </a:r>
            <a:r>
              <a:rPr lang="en-US" dirty="0" smtClean="0"/>
              <a:t/>
            </a:r>
            <a:br>
              <a:rPr lang="en-US" dirty="0" smtClean="0"/>
            </a:br>
            <a:r>
              <a:rPr lang="en-US" sz="4000" dirty="0" smtClean="0"/>
              <a:t>{"</a:t>
            </a:r>
            <a:r>
              <a:rPr lang="en-US" sz="4000" dirty="0"/>
              <a:t>AB"-&gt;"BA</a:t>
            </a:r>
            <a:r>
              <a:rPr lang="en-US" sz="4000" dirty="0" smtClean="0"/>
              <a:t>", "</a:t>
            </a:r>
            <a:r>
              <a:rPr lang="en-US" sz="4000" dirty="0"/>
              <a:t>AC"-&gt;"BCA</a:t>
            </a:r>
            <a:r>
              <a:rPr lang="en-US" sz="4000" dirty="0" smtClean="0"/>
              <a:t>", "</a:t>
            </a:r>
            <a:r>
              <a:rPr lang="en-US" sz="4000" dirty="0"/>
              <a:t>B"-&gt;"AC"}</a:t>
            </a:r>
            <a:endParaRPr lang="en-US" dirty="0"/>
          </a:p>
        </p:txBody>
      </p:sp>
      <p:sp>
        <p:nvSpPr>
          <p:cNvPr id="4" name="Content Placeholder 3"/>
          <p:cNvSpPr>
            <a:spLocks noGrp="1"/>
          </p:cNvSpPr>
          <p:nvPr>
            <p:ph idx="1"/>
          </p:nvPr>
        </p:nvSpPr>
        <p:spPr>
          <a:xfrm>
            <a:off x="658368" y="2752344"/>
            <a:ext cx="11283696" cy="3424618"/>
          </a:xfrm>
        </p:spPr>
        <p:txBody>
          <a:bodyPr>
            <a:noAutofit/>
          </a:bodyPr>
          <a:lstStyle/>
          <a:p>
            <a:pPr marL="0" indent="0">
              <a:buNone/>
            </a:pPr>
            <a:r>
              <a:rPr lang="en-US" sz="4000" dirty="0" smtClean="0"/>
              <a:t>Base-5 </a:t>
            </a:r>
            <a:r>
              <a:rPr lang="en-US" sz="4000" dirty="0"/>
              <a:t>digit meanings:</a:t>
            </a:r>
          </a:p>
          <a:p>
            <a:pPr marL="457200" lvl="1" indent="0">
              <a:buNone/>
            </a:pPr>
            <a:r>
              <a:rPr lang="en-US" sz="2800" dirty="0" smtClean="0"/>
              <a:t>0.  End this string, insert two empty strings, start a new string with an “A”.</a:t>
            </a:r>
          </a:p>
          <a:p>
            <a:pPr marL="457200" lvl="1" indent="0">
              <a:buNone/>
            </a:pPr>
            <a:r>
              <a:rPr lang="en-US" sz="2800" dirty="0" smtClean="0"/>
              <a:t>1.  End this string, insert one empty string, start a new string with an “A”.</a:t>
            </a:r>
          </a:p>
          <a:p>
            <a:pPr marL="457200" lvl="1" indent="0">
              <a:buNone/>
            </a:pPr>
            <a:r>
              <a:rPr lang="en-US" sz="2800" dirty="0" smtClean="0"/>
              <a:t>2.  End this string and start a new string with an “A”.</a:t>
            </a:r>
          </a:p>
          <a:p>
            <a:pPr marL="457200" lvl="1" indent="0">
              <a:buNone/>
            </a:pPr>
            <a:r>
              <a:rPr lang="en-US" sz="2800" dirty="0" smtClean="0"/>
              <a:t>3.  End this character and start a new character (as an “A”).</a:t>
            </a:r>
          </a:p>
          <a:p>
            <a:pPr marL="457200" lvl="1" indent="0">
              <a:buNone/>
            </a:pPr>
            <a:r>
              <a:rPr lang="en-US" sz="2800" dirty="0" smtClean="0"/>
              <a:t>4.  Increment this character.</a:t>
            </a:r>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pic>
        <p:nvPicPr>
          <p:cNvPr id="5" name="Picture 4"/>
          <p:cNvPicPr>
            <a:picLocks noChangeAspect="1"/>
          </p:cNvPicPr>
          <p:nvPr/>
        </p:nvPicPr>
        <p:blipFill>
          <a:blip r:embed="rId4"/>
          <a:stretch>
            <a:fillRect/>
          </a:stretch>
        </p:blipFill>
        <p:spPr>
          <a:xfrm>
            <a:off x="838200" y="1504817"/>
            <a:ext cx="8052115" cy="842127"/>
          </a:xfrm>
          <a:prstGeom prst="rect">
            <a:avLst/>
          </a:prstGeom>
        </p:spPr>
      </p:pic>
    </p:spTree>
    <p:extLst>
      <p:ext uri="{BB962C8B-B14F-4D97-AF65-F5344CB8AC3E}">
        <p14:creationId xmlns:p14="http://schemas.microsoft.com/office/powerpoint/2010/main" val="3214761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78"/>
          <a:stretch/>
        </p:blipFill>
        <p:spPr>
          <a:xfrm>
            <a:off x="1156788" y="2975020"/>
            <a:ext cx="10896600" cy="10496940"/>
          </a:xfrm>
          <a:prstGeom prst="rect">
            <a:avLst/>
          </a:prstGeom>
        </p:spPr>
      </p:pic>
      <p:sp>
        <p:nvSpPr>
          <p:cNvPr id="2" name="Rectangle 1"/>
          <p:cNvSpPr/>
          <p:nvPr/>
        </p:nvSpPr>
        <p:spPr>
          <a:xfrm>
            <a:off x="0" y="-1"/>
            <a:ext cx="12192000" cy="285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4"/>
          <a:stretch>
            <a:fillRect/>
          </a:stretch>
        </p:blipFill>
        <p:spPr>
          <a:xfrm>
            <a:off x="9404355" y="365125"/>
            <a:ext cx="2233463" cy="1869491"/>
          </a:xfrm>
          <a:prstGeom prst="rect">
            <a:avLst/>
          </a:prstGeom>
        </p:spPr>
      </p:pic>
      <p:sp>
        <p:nvSpPr>
          <p:cNvPr id="8" name="Content Placeholder 3"/>
          <p:cNvSpPr txBox="1">
            <a:spLocks/>
          </p:cNvSpPr>
          <p:nvPr/>
        </p:nvSpPr>
        <p:spPr>
          <a:xfrm>
            <a:off x="890303" y="2356088"/>
            <a:ext cx="5272754" cy="4637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5"/>
          <a:stretch>
            <a:fillRect/>
          </a:stretch>
        </p:blipFill>
        <p:spPr>
          <a:xfrm>
            <a:off x="5860404" y="2347716"/>
            <a:ext cx="4892039" cy="511632"/>
          </a:xfrm>
          <a:prstGeom prst="rect">
            <a:avLst/>
          </a:prstGeom>
        </p:spPr>
      </p:pic>
    </p:spTree>
    <p:extLst>
      <p:ext uri="{BB962C8B-B14F-4D97-AF65-F5344CB8AC3E}">
        <p14:creationId xmlns:p14="http://schemas.microsoft.com/office/powerpoint/2010/main" val="218028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125E-6 -4.07407E-6 C -0.00664 -0.3287 0.00312 -0.64074 -0.00339 -0.96921 " pathEditMode="relative" rAng="0" ptsTypes="AA">
                                      <p:cBhvr>
                                        <p:cTn id="6" dur="500" fill="hold"/>
                                        <p:tgtEl>
                                          <p:spTgt spid="3"/>
                                        </p:tgtEl>
                                        <p:attrNameLst>
                                          <p:attrName>ppt_x</p:attrName>
                                          <p:attrName>ppt_y</p:attrName>
                                        </p:attrNameLst>
                                      </p:cBhvr>
                                      <p:rCtr x="-169" y="-4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Start: {“</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537330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2952742"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08676" y="667004"/>
            <a:ext cx="887505" cy="1646605"/>
          </a:xfrm>
          <a:prstGeom prst="rect">
            <a:avLst/>
          </a:prstGeom>
          <a:noFill/>
        </p:spPr>
        <p:txBody>
          <a:bodyPr wrap="square" rtlCol="0">
            <a:spAutoFit/>
          </a:bodyPr>
          <a:lstStyle/>
          <a:p>
            <a:pPr algn="ctr">
              <a:spcAft>
                <a:spcPts val="1200"/>
              </a:spcAft>
            </a:pPr>
            <a:r>
              <a:rPr lang="en-US" sz="1000" b="1" dirty="0" err="1" smtClean="0">
                <a:solidFill>
                  <a:srgbClr val="35EB60"/>
                </a:solidFill>
              </a:rPr>
              <a:t>EmptyEmpty</a:t>
            </a:r>
            <a:endParaRPr lang="en-US" sz="1000" b="1" dirty="0" smtClean="0">
              <a:solidFill>
                <a:srgbClr val="35EB60"/>
              </a:solidFill>
            </a:endParaRPr>
          </a:p>
          <a:p>
            <a:pPr algn="ctr">
              <a:spcAft>
                <a:spcPts val="1200"/>
              </a:spcAft>
            </a:pPr>
            <a:r>
              <a:rPr lang="en-US" sz="1400" b="1" dirty="0" smtClean="0">
                <a:solidFill>
                  <a:srgbClr val="35EB60"/>
                </a:solidFill>
              </a:rPr>
              <a:t>Empty</a:t>
            </a:r>
          </a:p>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8326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555955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27029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498928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5888736"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27029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459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6163056"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403799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2358955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645566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4019702"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657311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6693408"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439460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849611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79928" y="453041"/>
            <a:ext cx="11764850" cy="1584081"/>
          </a:xfrm>
        </p:spPr>
        <p:txBody>
          <a:bodyPr>
            <a:normAutofit/>
          </a:bodyPr>
          <a:lstStyle/>
          <a:p>
            <a:pPr marL="0" indent="0">
              <a:buNone/>
            </a:pPr>
            <a:r>
              <a:rPr lang="en-US" sz="3200" dirty="0" smtClean="0"/>
              <a:t>Hickman Science Center:</a:t>
            </a:r>
          </a:p>
          <a:p>
            <a:r>
              <a:rPr lang="en-US" sz="2400" dirty="0" smtClean="0"/>
              <a:t>Physics &amp; Engineering, Computer Science, Biology, Chemistry, Mathematics</a:t>
            </a:r>
            <a:endParaRPr lang="en-US" sz="2400"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45920" y="2117024"/>
            <a:ext cx="1729740" cy="244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306" t="33680" r="13583" b="21474"/>
          <a:stretch/>
        </p:blipFill>
        <p:spPr bwMode="auto">
          <a:xfrm>
            <a:off x="3811386" y="2117024"/>
            <a:ext cx="7196556" cy="258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684212" y="4922339"/>
            <a:ext cx="10130646" cy="1507067"/>
          </a:xfrm>
        </p:spPr>
        <p:txBody>
          <a:bodyPr>
            <a:normAutofit fontScale="90000"/>
          </a:bodyPr>
          <a:lstStyle/>
          <a:p>
            <a:r>
              <a:rPr lang="en-US" sz="4400" dirty="0"/>
              <a:t>Southern Adventist University</a:t>
            </a:r>
            <a:r>
              <a:rPr lang="en-US" dirty="0"/>
              <a:t/>
            </a:r>
            <a:br>
              <a:rPr lang="en-US" dirty="0"/>
            </a:br>
            <a:r>
              <a:rPr lang="en-US" sz="3100" dirty="0"/>
              <a:t>Student research involvement is a priority here!</a:t>
            </a:r>
          </a:p>
        </p:txBody>
      </p:sp>
    </p:spTree>
    <p:extLst>
      <p:ext uri="{BB962C8B-B14F-4D97-AF65-F5344CB8AC3E}">
        <p14:creationId xmlns:p14="http://schemas.microsoft.com/office/powerpoint/2010/main" val="382210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400"/>
                                  </p:stCondLst>
                                  <p:childTnLst>
                                    <p:set>
                                      <p:cBhvr>
                                        <p:cTn id="6" dur="1" fill="hold">
                                          <p:stCondLst>
                                            <p:cond delay="0"/>
                                          </p:stCondLst>
                                        </p:cTn>
                                        <p:tgtEl>
                                          <p:spTgt spid="8"/>
                                        </p:tgtEl>
                                        <p:attrNameLst>
                                          <p:attrName>style.visibility</p:attrName>
                                        </p:attrNameLst>
                                      </p:cBhvr>
                                      <p:to>
                                        <p:strVal val="visible"/>
                                      </p:to>
                                    </p:set>
                                    <p:anim calcmode="lin" valueType="num">
                                      <p:cBhvr>
                                        <p:cTn id="7" dur="600" fill="hold"/>
                                        <p:tgtEl>
                                          <p:spTgt spid="8"/>
                                        </p:tgtEl>
                                        <p:attrNameLst>
                                          <p:attrName>ppt_w</p:attrName>
                                        </p:attrNameLst>
                                      </p:cBhvr>
                                      <p:tavLst>
                                        <p:tav tm="0">
                                          <p:val>
                                            <p:fltVal val="0"/>
                                          </p:val>
                                        </p:tav>
                                        <p:tav tm="100000">
                                          <p:val>
                                            <p:strVal val="#ppt_w"/>
                                          </p:val>
                                        </p:tav>
                                      </p:tavLst>
                                    </p:anim>
                                    <p:anim calcmode="lin" valueType="num">
                                      <p:cBhvr>
                                        <p:cTn id="8" dur="600" fill="hold"/>
                                        <p:tgtEl>
                                          <p:spTgt spid="8"/>
                                        </p:tgtEl>
                                        <p:attrNameLst>
                                          <p:attrName>ppt_h</p:attrName>
                                        </p:attrNameLst>
                                      </p:cBhvr>
                                      <p:tavLst>
                                        <p:tav tm="0">
                                          <p:val>
                                            <p:fltVal val="0"/>
                                          </p:val>
                                        </p:tav>
                                        <p:tav tm="100000">
                                          <p:val>
                                            <p:strVal val="#ppt_h"/>
                                          </p:val>
                                        </p:tav>
                                      </p:tavLst>
                                    </p:anim>
                                    <p:animEffect transition="in" filter="fade">
                                      <p:cBhvr>
                                        <p:cTn id="9" dur="600"/>
                                        <p:tgtEl>
                                          <p:spTgt spid="8"/>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699516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5464454"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5164886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726948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5784494"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5157255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755294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5784494"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117717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784555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5784494"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6790758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811987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10123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26398605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841248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10123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7892309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868680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46699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2957900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897026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46699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4139694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926287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466990"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8695372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BC</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9537192"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77321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1722133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458237"/>
            <a:ext cx="8534400" cy="931947"/>
          </a:xfrm>
        </p:spPr>
        <p:txBody>
          <a:bodyPr/>
          <a:lstStyle/>
          <a:p>
            <a:r>
              <a:rPr lang="en-US" dirty="0" smtClean="0"/>
              <a:t>Physics @ Southern</a:t>
            </a:r>
            <a:endParaRPr lang="en-US" dirty="0"/>
          </a:p>
        </p:txBody>
      </p:sp>
      <p:sp>
        <p:nvSpPr>
          <p:cNvPr id="3" name="Content Placeholder 2"/>
          <p:cNvSpPr>
            <a:spLocks noGrp="1"/>
          </p:cNvSpPr>
          <p:nvPr>
            <p:ph idx="1"/>
          </p:nvPr>
        </p:nvSpPr>
        <p:spPr>
          <a:xfrm>
            <a:off x="684212" y="685800"/>
            <a:ext cx="10770726" cy="4509655"/>
          </a:xfrm>
        </p:spPr>
        <p:txBody>
          <a:bodyPr>
            <a:noAutofit/>
          </a:bodyPr>
          <a:lstStyle/>
          <a:p>
            <a:r>
              <a:rPr lang="en-US" sz="2800" dirty="0" smtClean="0"/>
              <a:t>Faculty members who have involved students in research:</a:t>
            </a:r>
          </a:p>
          <a:p>
            <a:pPr lvl="1"/>
            <a:r>
              <a:rPr lang="en-US" sz="2400" dirty="0" smtClean="0"/>
              <a:t>Ray </a:t>
            </a:r>
            <a:r>
              <a:rPr lang="en-US" sz="2400" dirty="0"/>
              <a:t>Hefferlin</a:t>
            </a:r>
          </a:p>
          <a:p>
            <a:pPr lvl="1"/>
            <a:r>
              <a:rPr lang="en-US" sz="2400" dirty="0" smtClean="0"/>
              <a:t>Henry Kuhlman</a:t>
            </a:r>
          </a:p>
          <a:p>
            <a:pPr lvl="1"/>
            <a:r>
              <a:rPr lang="en-US" sz="2400" dirty="0" smtClean="0"/>
              <a:t>Ken Caviness</a:t>
            </a:r>
          </a:p>
          <a:p>
            <a:pPr lvl="1"/>
            <a:r>
              <a:rPr lang="en-US" sz="2400" dirty="0"/>
              <a:t>Chris Hansen</a:t>
            </a:r>
          </a:p>
          <a:p>
            <a:pPr lvl="1"/>
            <a:r>
              <a:rPr lang="en-US" sz="2400" dirty="0" smtClean="0"/>
              <a:t>Blake Laing</a:t>
            </a:r>
          </a:p>
          <a:p>
            <a:pPr lvl="1"/>
            <a:r>
              <a:rPr lang="en-US" sz="2400" dirty="0" smtClean="0"/>
              <a:t>Vola Andrianarijaona</a:t>
            </a:r>
          </a:p>
          <a:p>
            <a:r>
              <a:rPr lang="en-US" sz="2800" dirty="0" smtClean="0"/>
              <a:t>100% for full-time faculty</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2960" y="1510591"/>
            <a:ext cx="2908069" cy="436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3567448" y="1571224"/>
            <a:ext cx="3483735" cy="18674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71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par>
                                <p:cTn id="30" presetID="1" presetClass="entr" presetSubtype="0" fill="hold" nodeType="withEffect">
                                  <p:stCondLst>
                                    <p:cond delay="600"/>
                                  </p:stCondLst>
                                  <p:childTnLst>
                                    <p:set>
                                      <p:cBhvr>
                                        <p:cTn id="31"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9820656"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8811158"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6566534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010412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8811158"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9307589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0387584"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1015532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28422755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“B”-&gt;“A”}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0671048"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104753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6753737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“B”-&gt;“AA”}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a:t>
            </a:r>
            <a:r>
              <a:rPr kumimoji="0" lang="en-US" sz="4800" b="1" i="0" u="none" strike="noStrike" kern="1200" cap="none" spc="0" normalizeH="0" baseline="0" noProof="0" dirty="0" smtClean="0">
                <a:ln>
                  <a:noFill/>
                </a:ln>
                <a:solidFill>
                  <a:prstClr val="black"/>
                </a:solidFill>
                <a:effectLst/>
                <a:uLnTx/>
                <a:uFillTx/>
                <a:latin typeface="Calibri" panose="020F0502020204030204"/>
                <a:ea typeface="+mn-ea"/>
                <a:cs typeface="+mn-cs"/>
              </a:rPr>
              <a:t>B</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097280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10475366"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663113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{“AB”-&gt;“BA”, “AC”-&gt;“BCA”, “B”-&gt;“AB”}	</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=&gt;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“B”-&gt;“A</a:t>
            </a: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C</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Up Arrow 1"/>
          <p:cNvSpPr/>
          <p:nvPr/>
        </p:nvSpPr>
        <p:spPr>
          <a:xfrm>
            <a:off x="11247120" y="3163824"/>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Up Arrow 5"/>
          <p:cNvSpPr/>
          <p:nvPr/>
        </p:nvSpPr>
        <p:spPr>
          <a:xfrm>
            <a:off x="10502798" y="5794248"/>
            <a:ext cx="228600" cy="42062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576" y="1336388"/>
            <a:ext cx="887505" cy="969496"/>
          </a:xfrm>
          <a:prstGeom prst="rect">
            <a:avLst/>
          </a:prstGeom>
          <a:noFill/>
        </p:spPr>
        <p:txBody>
          <a:bodyPr wrap="square" rtlCol="0">
            <a:spAutoFit/>
          </a:bodyPr>
          <a:lstStyle/>
          <a:p>
            <a:pPr algn="ctr">
              <a:spcAft>
                <a:spcPts val="1200"/>
              </a:spcAft>
            </a:pPr>
            <a:r>
              <a:rPr lang="en-US" sz="1400" b="1" dirty="0" smtClean="0">
                <a:solidFill>
                  <a:srgbClr val="35EB60"/>
                </a:solidFill>
              </a:rPr>
              <a:t>START</a:t>
            </a:r>
          </a:p>
          <a:p>
            <a:pPr algn="ctr">
              <a:spcAft>
                <a:spcPts val="1200"/>
              </a:spcAft>
            </a:pPr>
            <a:r>
              <a:rPr lang="en-US" sz="1200" b="1" dirty="0" smtClean="0">
                <a:solidFill>
                  <a:srgbClr val="35EB60"/>
                </a:solidFill>
              </a:rPr>
              <a:t>APPEND</a:t>
            </a:r>
            <a:endParaRPr lang="en-US" sz="1400" b="1" dirty="0" smtClean="0">
              <a:solidFill>
                <a:srgbClr val="35EB60"/>
              </a:solidFill>
            </a:endParaRPr>
          </a:p>
          <a:p>
            <a:pPr algn="ctr">
              <a:spcAft>
                <a:spcPts val="1200"/>
              </a:spcAft>
            </a:pPr>
            <a:r>
              <a:rPr lang="en-US" sz="1100" b="1" dirty="0" smtClean="0">
                <a:solidFill>
                  <a:srgbClr val="35EB60"/>
                </a:solidFill>
              </a:rPr>
              <a:t>INCREMENT</a:t>
            </a:r>
            <a:endParaRPr lang="en-US" sz="1400" b="1" dirty="0">
              <a:solidFill>
                <a:srgbClr val="35EB60"/>
              </a:solidFill>
            </a:endParaRPr>
          </a:p>
        </p:txBody>
      </p:sp>
    </p:spTree>
    <p:extLst>
      <p:ext uri="{BB962C8B-B14F-4D97-AF65-F5344CB8AC3E}">
        <p14:creationId xmlns:p14="http://schemas.microsoft.com/office/powerpoint/2010/main" val="34067985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90303" y="357264"/>
            <a:ext cx="8257032" cy="2029968"/>
          </a:xfrm>
        </p:spPr>
        <p:txBody>
          <a:bodyPr>
            <a:normAutofit fontScale="62500" lnSpcReduction="20000"/>
          </a:bodyPr>
          <a:lstStyle/>
          <a:p>
            <a:pPr marL="0" indent="0">
              <a:buNone/>
            </a:pPr>
            <a:r>
              <a:rPr lang="en-US" dirty="0" smtClean="0"/>
              <a:t>Base-5 </a:t>
            </a:r>
            <a:r>
              <a:rPr lang="en-US" dirty="0"/>
              <a:t>digit meanings:</a:t>
            </a:r>
          </a:p>
          <a:p>
            <a:pPr marL="0" indent="0">
              <a:buNone/>
            </a:pPr>
            <a:r>
              <a:rPr lang="en-US" sz="3200" dirty="0" smtClean="0"/>
              <a:t>0.  End </a:t>
            </a:r>
            <a:r>
              <a:rPr lang="en-US" sz="3200" dirty="0"/>
              <a:t>this string, insert two empty strings and start a new string with an “A”.</a:t>
            </a:r>
          </a:p>
          <a:p>
            <a:pPr marL="0" indent="0">
              <a:buNone/>
            </a:pPr>
            <a:r>
              <a:rPr lang="en-US" sz="3200" dirty="0" smtClean="0"/>
              <a:t>1.  End </a:t>
            </a:r>
            <a:r>
              <a:rPr lang="en-US" sz="3200" dirty="0"/>
              <a:t>this string, insert one empty string and start a new string with an “A”.</a:t>
            </a:r>
          </a:p>
          <a:p>
            <a:pPr marL="0" indent="0">
              <a:buNone/>
            </a:pPr>
            <a:r>
              <a:rPr lang="en-US" sz="3200" dirty="0" smtClean="0"/>
              <a:t>2.  End </a:t>
            </a:r>
            <a:r>
              <a:rPr lang="en-US" sz="3200" dirty="0"/>
              <a:t>this string and start a new string with an “A”.</a:t>
            </a:r>
          </a:p>
          <a:p>
            <a:pPr marL="0" indent="0">
              <a:buNone/>
            </a:pPr>
            <a:r>
              <a:rPr lang="en-US" sz="3200" dirty="0" smtClean="0"/>
              <a:t>3.  End </a:t>
            </a:r>
            <a:r>
              <a:rPr lang="en-US" sz="3200" dirty="0"/>
              <a:t>this character and start a new character (as an “A”).</a:t>
            </a:r>
          </a:p>
          <a:p>
            <a:pPr marL="0" indent="0">
              <a:buNone/>
            </a:pPr>
            <a:r>
              <a:rPr lang="en-US" sz="3200" dirty="0" smtClean="0"/>
              <a:t>4.  Increment </a:t>
            </a:r>
            <a:r>
              <a:rPr lang="en-US" sz="3200" dirty="0"/>
              <a:t>this character</a:t>
            </a:r>
            <a:r>
              <a:rPr lang="en-US" sz="3200" dirty="0" smtClean="0"/>
              <a:t>.</a:t>
            </a:r>
            <a:endParaRPr lang="en-US" sz="3200" dirty="0"/>
          </a:p>
        </p:txBody>
      </p:sp>
      <p:pic>
        <p:nvPicPr>
          <p:cNvPr id="7" name="Picture 6"/>
          <p:cNvPicPr>
            <a:picLocks noChangeAspect="1"/>
          </p:cNvPicPr>
          <p:nvPr/>
        </p:nvPicPr>
        <p:blipFill>
          <a:blip r:embed="rId3"/>
          <a:stretch>
            <a:fillRect/>
          </a:stretch>
        </p:blipFill>
        <p:spPr>
          <a:xfrm>
            <a:off x="9404355" y="365125"/>
            <a:ext cx="2233463" cy="1869491"/>
          </a:xfrm>
          <a:prstGeom prst="rect">
            <a:avLst/>
          </a:prstGeom>
        </p:spPr>
      </p:pic>
      <p:sp>
        <p:nvSpPr>
          <p:cNvPr id="8" name="Content Placeholder 3"/>
          <p:cNvSpPr txBox="1">
            <a:spLocks/>
          </p:cNvSpPr>
          <p:nvPr/>
        </p:nvSpPr>
        <p:spPr>
          <a:xfrm>
            <a:off x="890302" y="2584688"/>
            <a:ext cx="11170634" cy="3587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Digit being treated:	342432344243443242344</a:t>
            </a:r>
          </a:p>
          <a:p>
            <a:pPr marL="0" marR="0" lvl="0" indent="0" algn="l" defTabSz="914400" rtl="0" eaLnBrk="1" fontAlgn="auto" latinLnBrk="0" hangingPunct="1">
              <a:lnSpc>
                <a:spcPct val="90000"/>
              </a:lnSpc>
              <a:spcBef>
                <a:spcPts val="1800"/>
              </a:spcBef>
              <a:spcAft>
                <a:spcPts val="180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prstClr val="black"/>
                </a:solidFill>
                <a:effectLst/>
                <a:uLnTx/>
                <a:uFillTx/>
                <a:latin typeface="Calibri" panose="020F0502020204030204"/>
                <a:ea typeface="+mn-ea"/>
                <a:cs typeface="+mn-cs"/>
              </a:rPr>
              <a:t>Ruleset under construction:  </a:t>
            </a:r>
            <a:endPar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AB”-&gt;“BA”, “AC”-&gt;“BCA”, “B”-&gt;“</a:t>
            </a:r>
            <a:r>
              <a:rPr kumimoji="0" lang="en-US" sz="4800" b="0" i="0" u="none" strike="noStrike" kern="1200" cap="none" spc="0" normalizeH="0" baseline="0" noProof="0" dirty="0" smtClean="0">
                <a:ln>
                  <a:noFill/>
                </a:ln>
                <a:solidFill>
                  <a:prstClr val="black"/>
                </a:solidFill>
                <a:effectLst/>
                <a:uLnTx/>
                <a:uFillTx/>
                <a:latin typeface="Calibri" panose="020F0502020204030204"/>
                <a:ea typeface="+mn-ea"/>
                <a:cs typeface="+mn-cs"/>
              </a:rPr>
              <a:t>AC”}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2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7200" b="1" i="0" u="none" strike="noStrike" kern="1200" cap="none" spc="0" normalizeH="0" baseline="0" noProof="0" dirty="0" smtClean="0">
                <a:ln>
                  <a:noFill/>
                </a:ln>
                <a:solidFill>
                  <a:prstClr val="black"/>
                </a:solidFill>
                <a:effectLst/>
                <a:uLnTx/>
                <a:uFillTx/>
                <a:latin typeface="Calibri" panose="020F0502020204030204"/>
                <a:ea typeface="+mn-ea"/>
                <a:cs typeface="+mn-cs"/>
              </a:rPr>
              <a:t>DONE!</a:t>
            </a:r>
            <a:endParaRPr kumimoji="0" lang="en-US" sz="7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6332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55821"/>
            <a:ext cx="10515600" cy="979714"/>
          </a:xfrm>
        </p:spPr>
        <p:txBody>
          <a:bodyPr/>
          <a:lstStyle/>
          <a:p>
            <a:r>
              <a:rPr lang="en-US" dirty="0" smtClean="0"/>
              <a:t>But getting back to research with students</a:t>
            </a:r>
            <a:r>
              <a:rPr lang="eo-001" dirty="0" smtClean="0"/>
              <a:t>…</a:t>
            </a:r>
            <a:r>
              <a:rPr lang="en-US" dirty="0" smtClean="0"/>
              <a:t>.</a:t>
            </a:r>
            <a:endParaRPr lang="en-US" dirty="0"/>
          </a:p>
        </p:txBody>
      </p:sp>
      <p:sp>
        <p:nvSpPr>
          <p:cNvPr id="3" name="Content Placeholder 2"/>
          <p:cNvSpPr>
            <a:spLocks noGrp="1"/>
          </p:cNvSpPr>
          <p:nvPr>
            <p:ph idx="1"/>
          </p:nvPr>
        </p:nvSpPr>
        <p:spPr>
          <a:xfrm>
            <a:off x="838200" y="1825625"/>
            <a:ext cx="10515600" cy="3930196"/>
          </a:xfrm>
        </p:spPr>
        <p:txBody>
          <a:bodyPr/>
          <a:lstStyle/>
          <a:p>
            <a:r>
              <a:rPr lang="en-US" dirty="0" smtClean="0"/>
              <a:t>Notice that by construction the initial </a:t>
            </a:r>
            <a:r>
              <a:rPr lang="en-US" dirty="0"/>
              <a:t>part </a:t>
            </a:r>
            <a:r>
              <a:rPr lang="en-US" dirty="0" smtClean="0"/>
              <a:t>of the ruleset is created by the initial part of the code number, so as we advance through the enumeration of ALL </a:t>
            </a:r>
            <a:r>
              <a:rPr lang="en-US" dirty="0" err="1" smtClean="0"/>
              <a:t>sessie</a:t>
            </a:r>
            <a:r>
              <a:rPr lang="en-US" dirty="0" smtClean="0"/>
              <a:t> rulesets, we see that for a long time the initial part of the ruleset remains constant.</a:t>
            </a:r>
            <a:endParaRPr lang="en-US" dirty="0"/>
          </a:p>
          <a:p>
            <a:r>
              <a:rPr lang="en-US" dirty="0" smtClean="0"/>
              <a:t>The </a:t>
            </a:r>
            <a:r>
              <a:rPr lang="en-US" dirty="0"/>
              <a:t>real use for this knowledge is to be able to jump through rulesets to more interesting sections that we need to </a:t>
            </a:r>
            <a:r>
              <a:rPr lang="en-US" dirty="0" smtClean="0"/>
              <a:t>study.</a:t>
            </a:r>
          </a:p>
          <a:p>
            <a:r>
              <a:rPr lang="en-US" dirty="0" smtClean="0"/>
              <a:t>If there is some rule conflict early in a ruleset, we can jump past all rulesets that share that same problem, moving on to other cases without any danger of skipping something interesting.</a:t>
            </a:r>
          </a:p>
        </p:txBody>
      </p:sp>
    </p:spTree>
    <p:extLst>
      <p:ext uri="{BB962C8B-B14F-4D97-AF65-F5344CB8AC3E}">
        <p14:creationId xmlns:p14="http://schemas.microsoft.com/office/powerpoint/2010/main" val="212352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Screen Shot 2018-10-01 at 8.29.08 PM.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59" r="1659"/>
          <a:stretch/>
        </p:blipFill>
        <p:spPr>
          <a:xfrm>
            <a:off x="8519770" y="4691611"/>
            <a:ext cx="823468" cy="1097280"/>
          </a:xfrm>
        </p:spPr>
      </p:pic>
      <p:pic>
        <p:nvPicPr>
          <p:cNvPr id="5" name="Picture 2" descr="https://www.southern.edu/apps/imageserver.ashx?spid=0xAD462CA3095C40748A120CF5FF06C13F3810EC14DC2CF9E355B8E167754A17B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822" y="274825"/>
            <a:ext cx="853997" cy="109728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4" descr="https://www.southern.edu/apps/imageserver.ashx?spid=0xF0481CABFB57CB6A98C2286B002848CB0D270FE2BC3F09476E8C25716F3B859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7344" y="274825"/>
            <a:ext cx="854795" cy="109728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6" descr="https://www.southern.edu/apps/imageserver.ashx?spid=0x4D7A7848795D4652E521042312AF6A86142FDB8DD9574E73DCF09E254B1C5EA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2568" y="274825"/>
            <a:ext cx="846596" cy="109728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https://www.southern.edu/apps/imageserver.ashx?spid=0x97C27838D7645FB31EC43FDC3725766EA48A213FB0DBB1B88CAD430302C7514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98931" y="274825"/>
            <a:ext cx="850727" cy="109728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0" descr="https://www.southern.edu/apps/imageserver.ashx?spid=0xD6CE0CE207283F2762326145A2131814B35ED14BAD9690AB70731E4D5B5E835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6779" y="2476983"/>
            <a:ext cx="850039" cy="109728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4" descr="https://www.southern.edu/apps/imageserver.ashx?spid=0xB31D68C7217202D7A2F8649A8395873EBB4B49577ABDCBB62AC0B09A93775D6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76810" y="2476983"/>
            <a:ext cx="851154" cy="1097280"/>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Screen Shot 2018-10-01 at 8.29.32 P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30411" y="4691611"/>
            <a:ext cx="856586" cy="1097280"/>
          </a:xfrm>
          <a:prstGeom prst="rect">
            <a:avLst/>
          </a:prstGeom>
        </p:spPr>
      </p:pic>
      <p:sp>
        <p:nvSpPr>
          <p:cNvPr id="15" name="TextBox 14"/>
          <p:cNvSpPr txBox="1"/>
          <p:nvPr/>
        </p:nvSpPr>
        <p:spPr>
          <a:xfrm>
            <a:off x="25178" y="1768782"/>
            <a:ext cx="3927927"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1. Human inspection of networks. </a:t>
            </a:r>
          </a:p>
        </p:txBody>
      </p:sp>
      <p:sp>
        <p:nvSpPr>
          <p:cNvPr id="16" name="TextBox 15"/>
          <p:cNvSpPr txBox="1"/>
          <p:nvPr/>
        </p:nvSpPr>
        <p:spPr>
          <a:xfrm>
            <a:off x="3841148" y="1713030"/>
            <a:ext cx="3914525" cy="646331"/>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2. Mathematical treatment of network properties.</a:t>
            </a:r>
          </a:p>
        </p:txBody>
      </p:sp>
      <p:sp>
        <p:nvSpPr>
          <p:cNvPr id="17" name="TextBox 16"/>
          <p:cNvSpPr txBox="1"/>
          <p:nvPr/>
        </p:nvSpPr>
        <p:spPr>
          <a:xfrm>
            <a:off x="8260151" y="1841268"/>
            <a:ext cx="3015554" cy="646331"/>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3. Improved enumeration &amp; acceleration.</a:t>
            </a:r>
          </a:p>
        </p:txBody>
      </p:sp>
      <p:sp>
        <p:nvSpPr>
          <p:cNvPr id="18" name="TextBox 17"/>
          <p:cNvSpPr txBox="1"/>
          <p:nvPr/>
        </p:nvSpPr>
        <p:spPr>
          <a:xfrm>
            <a:off x="948785" y="3869009"/>
            <a:ext cx="3273787"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4. Logic &amp; Planning</a:t>
            </a:r>
          </a:p>
        </p:txBody>
      </p:sp>
      <p:sp>
        <p:nvSpPr>
          <p:cNvPr id="19" name="TextBox 18"/>
          <p:cNvSpPr txBox="1"/>
          <p:nvPr/>
        </p:nvSpPr>
        <p:spPr>
          <a:xfrm>
            <a:off x="7426802" y="1505595"/>
            <a:ext cx="1556356"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Christen Case</a:t>
            </a:r>
          </a:p>
        </p:txBody>
      </p:sp>
      <p:sp>
        <p:nvSpPr>
          <p:cNvPr id="20" name="TextBox 19"/>
          <p:cNvSpPr txBox="1"/>
          <p:nvPr/>
        </p:nvSpPr>
        <p:spPr>
          <a:xfrm>
            <a:off x="2147581" y="1426128"/>
            <a:ext cx="2008932" cy="306561"/>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Kelsey Dobbs</a:t>
            </a:r>
          </a:p>
        </p:txBody>
      </p:sp>
      <p:sp>
        <p:nvSpPr>
          <p:cNvPr id="21" name="TextBox 20"/>
          <p:cNvSpPr txBox="1"/>
          <p:nvPr/>
        </p:nvSpPr>
        <p:spPr>
          <a:xfrm>
            <a:off x="-80084" y="1424912"/>
            <a:ext cx="2386323"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Breanna Bowden-Green</a:t>
            </a:r>
          </a:p>
        </p:txBody>
      </p:sp>
      <p:sp>
        <p:nvSpPr>
          <p:cNvPr id="22" name="TextBox 21"/>
          <p:cNvSpPr txBox="1"/>
          <p:nvPr/>
        </p:nvSpPr>
        <p:spPr>
          <a:xfrm>
            <a:off x="4599532" y="1424912"/>
            <a:ext cx="2010578"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Amy Bead</a:t>
            </a:r>
          </a:p>
        </p:txBody>
      </p:sp>
      <p:sp>
        <p:nvSpPr>
          <p:cNvPr id="23" name="TextBox 22"/>
          <p:cNvSpPr txBox="1"/>
          <p:nvPr/>
        </p:nvSpPr>
        <p:spPr>
          <a:xfrm>
            <a:off x="1984587" y="3652539"/>
            <a:ext cx="1732787"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Drew Blake</a:t>
            </a:r>
          </a:p>
        </p:txBody>
      </p:sp>
      <p:sp>
        <p:nvSpPr>
          <p:cNvPr id="24" name="TextBox 23"/>
          <p:cNvSpPr txBox="1"/>
          <p:nvPr/>
        </p:nvSpPr>
        <p:spPr>
          <a:xfrm>
            <a:off x="104474" y="3674817"/>
            <a:ext cx="1891266"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Lucas </a:t>
            </a:r>
            <a:r>
              <a:rPr lang="en-US" sz="1400" dirty="0" err="1">
                <a:solidFill>
                  <a:schemeClr val="tx1">
                    <a:lumMod val="65000"/>
                    <a:lumOff val="35000"/>
                  </a:schemeClr>
                </a:solidFill>
                <a:effectLst>
                  <a:outerShdw blurRad="38100" dist="38100" dir="2700000" algn="tl">
                    <a:srgbClr val="000000">
                      <a:alpha val="43137"/>
                    </a:srgbClr>
                  </a:outerShdw>
                </a:effectLst>
              </a:rPr>
              <a:t>Valenca</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sp>
        <p:nvSpPr>
          <p:cNvPr id="26" name="TextBox 25"/>
          <p:cNvSpPr txBox="1"/>
          <p:nvPr/>
        </p:nvSpPr>
        <p:spPr>
          <a:xfrm>
            <a:off x="7550146" y="6183609"/>
            <a:ext cx="4584414"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7. Identifying Networks Mathematically</a:t>
            </a:r>
          </a:p>
        </p:txBody>
      </p:sp>
      <p:sp>
        <p:nvSpPr>
          <p:cNvPr id="27" name="TextBox 26"/>
          <p:cNvSpPr txBox="1"/>
          <p:nvPr/>
        </p:nvSpPr>
        <p:spPr>
          <a:xfrm>
            <a:off x="7946867" y="5888980"/>
            <a:ext cx="2010578"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Jeanna Toulouse</a:t>
            </a:r>
          </a:p>
        </p:txBody>
      </p:sp>
      <p:sp>
        <p:nvSpPr>
          <p:cNvPr id="28" name="TextBox 27"/>
          <p:cNvSpPr txBox="1"/>
          <p:nvPr/>
        </p:nvSpPr>
        <p:spPr>
          <a:xfrm>
            <a:off x="9666742" y="5888980"/>
            <a:ext cx="2010578" cy="307777"/>
          </a:xfrm>
          <a:prstGeom prst="rect">
            <a:avLst/>
          </a:prstGeom>
          <a:noFill/>
        </p:spPr>
        <p:txBody>
          <a:bodyPr wrap="square" rtlCol="0">
            <a:spAutoFit/>
          </a:bodyPr>
          <a:lstStyle/>
          <a:p>
            <a:pPr algn="ctr"/>
            <a:r>
              <a:rPr lang="en-US" sz="1400" dirty="0" err="1">
                <a:solidFill>
                  <a:schemeClr val="tx1">
                    <a:lumMod val="65000"/>
                    <a:lumOff val="35000"/>
                  </a:schemeClr>
                </a:solidFill>
                <a:effectLst>
                  <a:outerShdw blurRad="38100" dist="38100" dir="2700000" algn="tl">
                    <a:srgbClr val="000000">
                      <a:alpha val="43137"/>
                    </a:srgbClr>
                  </a:outerShdw>
                </a:effectLst>
              </a:rPr>
              <a:t>Christofer</a:t>
            </a:r>
            <a:r>
              <a:rPr lang="en-US" sz="1400" dirty="0">
                <a:solidFill>
                  <a:schemeClr val="tx1">
                    <a:lumMod val="65000"/>
                    <a:lumOff val="35000"/>
                  </a:schemeClr>
                </a:solidFill>
                <a:effectLst>
                  <a:outerShdw blurRad="38100" dist="38100" dir="2700000" algn="tl">
                    <a:srgbClr val="000000">
                      <a:alpha val="43137"/>
                    </a:srgbClr>
                  </a:outerShdw>
                </a:effectLst>
              </a:rPr>
              <a:t> </a:t>
            </a:r>
            <a:r>
              <a:rPr lang="en-US" sz="1400" dirty="0" err="1">
                <a:solidFill>
                  <a:schemeClr val="tx1">
                    <a:lumMod val="65000"/>
                    <a:lumOff val="35000"/>
                  </a:schemeClr>
                </a:solidFill>
                <a:effectLst>
                  <a:outerShdw blurRad="38100" dist="38100" dir="2700000" algn="tl">
                    <a:srgbClr val="000000">
                      <a:alpha val="43137"/>
                    </a:srgbClr>
                  </a:outerShdw>
                </a:effectLst>
              </a:rPr>
              <a:t>Trana</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pic>
        <p:nvPicPr>
          <p:cNvPr id="6" name="Picture 5" descr="Screen Shot 2018-10-02 at 10.30.09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5569" y="4691611"/>
            <a:ext cx="858129" cy="1097280"/>
          </a:xfrm>
          <a:prstGeom prst="rect">
            <a:avLst/>
          </a:prstGeom>
        </p:spPr>
      </p:pic>
      <p:sp>
        <p:nvSpPr>
          <p:cNvPr id="29" name="TextBox 28"/>
          <p:cNvSpPr txBox="1"/>
          <p:nvPr/>
        </p:nvSpPr>
        <p:spPr>
          <a:xfrm>
            <a:off x="5226452" y="5931306"/>
            <a:ext cx="1747207"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Jade Deschamps</a:t>
            </a:r>
          </a:p>
        </p:txBody>
      </p:sp>
      <p:sp>
        <p:nvSpPr>
          <p:cNvPr id="30" name="Title 1"/>
          <p:cNvSpPr txBox="1">
            <a:spLocks/>
          </p:cNvSpPr>
          <p:nvPr/>
        </p:nvSpPr>
        <p:spPr>
          <a:xfrm>
            <a:off x="5258374" y="2823517"/>
            <a:ext cx="6587697" cy="111102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800" dirty="0">
                <a:effectLst>
                  <a:outerShdw blurRad="38100" dist="38100" dir="2700000" algn="tl">
                    <a:srgbClr val="000000">
                      <a:alpha val="43137"/>
                    </a:srgbClr>
                  </a:outerShdw>
                </a:effectLst>
              </a:rPr>
              <a:t>Researchers in the SESSIE project Southern Adventist University</a:t>
            </a:r>
          </a:p>
        </p:txBody>
      </p:sp>
      <p:pic>
        <p:nvPicPr>
          <p:cNvPr id="31" name="Picture 12" descr="https://www.southern.edu/apps/imageserver.ashx?spid=0xEFB803AAF1BF02A358743A5046987ECCFB4192F6C3538C9042F11DFD5CED338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25271" y="274825"/>
            <a:ext cx="847654" cy="1097280"/>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TextBox 31"/>
          <p:cNvSpPr txBox="1"/>
          <p:nvPr/>
        </p:nvSpPr>
        <p:spPr>
          <a:xfrm>
            <a:off x="9031257" y="1493302"/>
            <a:ext cx="1611988"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Camille Morrow</a:t>
            </a:r>
          </a:p>
        </p:txBody>
      </p:sp>
      <p:pic>
        <p:nvPicPr>
          <p:cNvPr id="1026" name="Picture 2" descr="https://myaccess.southern.edu/apps/imageserver.ashx?spid=0x725F5374C68E9F173F8D3ECC9A7D092790E3187454489EEBDF240A490D61894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67956" y="2476983"/>
            <a:ext cx="842617" cy="10972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06107" y="5878499"/>
            <a:ext cx="719590" cy="523220"/>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Josh </a:t>
            </a:r>
            <a:r>
              <a:rPr lang="en-US" sz="1400" dirty="0" smtClean="0">
                <a:solidFill>
                  <a:schemeClr val="tx1">
                    <a:lumMod val="65000"/>
                    <a:lumOff val="35000"/>
                  </a:schemeClr>
                </a:solidFill>
                <a:effectLst>
                  <a:outerShdw blurRad="38100" dist="38100" dir="2700000" algn="tl">
                    <a:srgbClr val="000000">
                      <a:alpha val="43137"/>
                    </a:srgbClr>
                  </a:outerShdw>
                </a:effectLst>
              </a:rPr>
              <a:t>Wade</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sp>
        <p:nvSpPr>
          <p:cNvPr id="35" name="TextBox 34"/>
          <p:cNvSpPr txBox="1"/>
          <p:nvPr/>
        </p:nvSpPr>
        <p:spPr>
          <a:xfrm>
            <a:off x="3796039" y="3648984"/>
            <a:ext cx="1068148"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Sarah Wu</a:t>
            </a:r>
          </a:p>
        </p:txBody>
      </p:sp>
      <p:pic>
        <p:nvPicPr>
          <p:cNvPr id="1028" name="Picture 4" descr="https://myaccess.southern.edu/apps/imageserver.ashx?spid=0x1BEB54519DF36C88301D24E873FB9ED82A94A103F6EC6D7333686A83EB0321A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6107" y="4691611"/>
            <a:ext cx="844118" cy="109728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rot="18275995">
            <a:off x="-237823" y="475941"/>
            <a:ext cx="1503938"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Engineering</a:t>
            </a:r>
          </a:p>
        </p:txBody>
      </p:sp>
      <p:sp>
        <p:nvSpPr>
          <p:cNvPr id="37" name="Rectangle 36"/>
          <p:cNvSpPr/>
          <p:nvPr/>
        </p:nvSpPr>
        <p:spPr>
          <a:xfrm rot="18275995">
            <a:off x="1794673" y="475941"/>
            <a:ext cx="1503938"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Engineering</a:t>
            </a:r>
          </a:p>
        </p:txBody>
      </p:sp>
      <p:sp>
        <p:nvSpPr>
          <p:cNvPr id="38" name="Rectangle 37"/>
          <p:cNvSpPr/>
          <p:nvPr/>
        </p:nvSpPr>
        <p:spPr>
          <a:xfrm rot="18275995">
            <a:off x="4134628" y="532679"/>
            <a:ext cx="1641796"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Mathematics</a:t>
            </a:r>
          </a:p>
        </p:txBody>
      </p:sp>
      <p:sp>
        <p:nvSpPr>
          <p:cNvPr id="39" name="Rectangle 38"/>
          <p:cNvSpPr/>
          <p:nvPr/>
        </p:nvSpPr>
        <p:spPr>
          <a:xfrm rot="18275995">
            <a:off x="6710900" y="699561"/>
            <a:ext cx="1813845" cy="338554"/>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00" b="1" cap="none" spc="0" dirty="0">
                <a:ln/>
                <a:solidFill>
                  <a:srgbClr val="FFFF00"/>
                </a:solidFill>
                <a:effectLst>
                  <a:outerShdw blurRad="38100" dist="38100" dir="2700000" algn="tl">
                    <a:srgbClr val="000000">
                      <a:alpha val="43137"/>
                    </a:srgbClr>
                  </a:outerShdw>
                </a:effectLst>
              </a:rPr>
              <a:t>Math/Chemistry</a:t>
            </a:r>
          </a:p>
        </p:txBody>
      </p:sp>
      <p:sp>
        <p:nvSpPr>
          <p:cNvPr id="40" name="Rectangle 39"/>
          <p:cNvSpPr/>
          <p:nvPr/>
        </p:nvSpPr>
        <p:spPr>
          <a:xfrm rot="18275995">
            <a:off x="4702963" y="4910918"/>
            <a:ext cx="1495923"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Bio/Premed</a:t>
            </a:r>
          </a:p>
        </p:txBody>
      </p:sp>
      <p:sp>
        <p:nvSpPr>
          <p:cNvPr id="41" name="Rectangle 40"/>
          <p:cNvSpPr/>
          <p:nvPr/>
        </p:nvSpPr>
        <p:spPr>
          <a:xfrm rot="18275995">
            <a:off x="8658196" y="505843"/>
            <a:ext cx="1353256"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Biophysics</a:t>
            </a:r>
          </a:p>
        </p:txBody>
      </p:sp>
      <p:sp>
        <p:nvSpPr>
          <p:cNvPr id="43" name="Rectangle 42">
            <a:extLst>
              <a:ext uri="{FF2B5EF4-FFF2-40B4-BE49-F238E27FC236}">
                <a16:creationId xmlns:a16="http://schemas.microsoft.com/office/drawing/2014/main" id="{437572DF-E4DF-4037-AF5F-C90139D65DD4}"/>
              </a:ext>
            </a:extLst>
          </p:cNvPr>
          <p:cNvSpPr/>
          <p:nvPr/>
        </p:nvSpPr>
        <p:spPr>
          <a:xfrm rot="18275995">
            <a:off x="1503387" y="2613041"/>
            <a:ext cx="1436142" cy="338554"/>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00" b="1" cap="none" spc="0" dirty="0">
                <a:ln/>
                <a:solidFill>
                  <a:srgbClr val="FFFF00"/>
                </a:solidFill>
                <a:effectLst>
                  <a:outerShdw blurRad="38100" dist="38100" dir="2700000" algn="tl">
                    <a:srgbClr val="000000">
                      <a:alpha val="43137"/>
                    </a:srgbClr>
                  </a:outerShdw>
                </a:effectLst>
              </a:rPr>
              <a:t>Biochemistry</a:t>
            </a:r>
          </a:p>
        </p:txBody>
      </p:sp>
      <p:sp>
        <p:nvSpPr>
          <p:cNvPr id="44" name="Rectangle 43">
            <a:extLst>
              <a:ext uri="{FF2B5EF4-FFF2-40B4-BE49-F238E27FC236}">
                <a16:creationId xmlns:a16="http://schemas.microsoft.com/office/drawing/2014/main" id="{BB840BD2-3590-41A6-BE31-415E653D8903}"/>
              </a:ext>
            </a:extLst>
          </p:cNvPr>
          <p:cNvSpPr/>
          <p:nvPr/>
        </p:nvSpPr>
        <p:spPr>
          <a:xfrm rot="18275995">
            <a:off x="2725113" y="2711353"/>
            <a:ext cx="1630875"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Mathematics</a:t>
            </a:r>
          </a:p>
        </p:txBody>
      </p:sp>
      <p:sp>
        <p:nvSpPr>
          <p:cNvPr id="46" name="Rectangle 45">
            <a:extLst>
              <a:ext uri="{FF2B5EF4-FFF2-40B4-BE49-F238E27FC236}">
                <a16:creationId xmlns:a16="http://schemas.microsoft.com/office/drawing/2014/main" id="{12360FC9-F0A9-43A2-AE07-8D928C5BD7FF}"/>
              </a:ext>
            </a:extLst>
          </p:cNvPr>
          <p:cNvSpPr/>
          <p:nvPr/>
        </p:nvSpPr>
        <p:spPr>
          <a:xfrm rot="18275995">
            <a:off x="7265734" y="5010320"/>
            <a:ext cx="2019717"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dirty="0" err="1">
                <a:ln/>
                <a:solidFill>
                  <a:srgbClr val="FFFF00"/>
                </a:solidFill>
                <a:effectLst>
                  <a:outerShdw blurRad="38100" dist="38100" dir="2700000" algn="tl">
                    <a:srgbClr val="000000">
                      <a:alpha val="43137"/>
                    </a:srgbClr>
                  </a:outerShdw>
                </a:effectLst>
              </a:rPr>
              <a:t>Biophys</a:t>
            </a:r>
            <a:r>
              <a:rPr lang="en-US" b="1" dirty="0">
                <a:ln/>
                <a:solidFill>
                  <a:srgbClr val="FFFF00"/>
                </a:solidFill>
                <a:effectLst>
                  <a:outerShdw blurRad="38100" dist="38100" dir="2700000" algn="tl">
                    <a:srgbClr val="000000">
                      <a:alpha val="43137"/>
                    </a:srgbClr>
                  </a:outerShdw>
                </a:effectLst>
              </a:rPr>
              <a:t>/Spanish</a:t>
            </a:r>
            <a:endParaRPr lang="en-US" b="1" cap="none" spc="0" dirty="0">
              <a:ln/>
              <a:solidFill>
                <a:srgbClr val="FFFF00"/>
              </a:solidFill>
              <a:effectLst>
                <a:outerShdw blurRad="38100" dist="38100" dir="2700000" algn="tl">
                  <a:srgbClr val="000000">
                    <a:alpha val="43137"/>
                  </a:srgbClr>
                </a:outerShdw>
              </a:effectLst>
            </a:endParaRPr>
          </a:p>
        </p:txBody>
      </p:sp>
      <p:sp>
        <p:nvSpPr>
          <p:cNvPr id="47" name="Rectangle 46">
            <a:extLst>
              <a:ext uri="{FF2B5EF4-FFF2-40B4-BE49-F238E27FC236}">
                <a16:creationId xmlns:a16="http://schemas.microsoft.com/office/drawing/2014/main" id="{28ED90D5-9C35-47C6-AE75-97C44E481142}"/>
              </a:ext>
            </a:extLst>
          </p:cNvPr>
          <p:cNvSpPr/>
          <p:nvPr/>
        </p:nvSpPr>
        <p:spPr>
          <a:xfrm rot="18275995">
            <a:off x="9509820" y="4636873"/>
            <a:ext cx="1085602"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Physics</a:t>
            </a:r>
          </a:p>
        </p:txBody>
      </p:sp>
      <p:sp>
        <p:nvSpPr>
          <p:cNvPr id="55" name="Rectangle 54">
            <a:extLst>
              <a:ext uri="{FF2B5EF4-FFF2-40B4-BE49-F238E27FC236}">
                <a16:creationId xmlns:a16="http://schemas.microsoft.com/office/drawing/2014/main" id="{9830657A-5E99-4063-9FFE-1E01B1B43009}"/>
              </a:ext>
            </a:extLst>
          </p:cNvPr>
          <p:cNvSpPr/>
          <p:nvPr/>
        </p:nvSpPr>
        <p:spPr>
          <a:xfrm rot="18275995">
            <a:off x="133866" y="2579286"/>
            <a:ext cx="1065390"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Nursing</a:t>
            </a:r>
          </a:p>
        </p:txBody>
      </p:sp>
      <p:sp>
        <p:nvSpPr>
          <p:cNvPr id="2" name="Rectangle 1"/>
          <p:cNvSpPr/>
          <p:nvPr/>
        </p:nvSpPr>
        <p:spPr>
          <a:xfrm>
            <a:off x="1058598" y="1150797"/>
            <a:ext cx="529112" cy="276999"/>
          </a:xfrm>
          <a:prstGeom prst="rect">
            <a:avLst/>
          </a:prstGeom>
          <a:effectLst>
            <a:outerShdw blurRad="50800" dist="38100" dir="2700000" algn="tl" rotWithShape="0">
              <a:prstClr val="black">
                <a:alpha val="40000"/>
              </a:prstClr>
            </a:outerShdw>
          </a:effectLst>
        </p:spPr>
        <p:txBody>
          <a:bodyPr wrap="squar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W11</a:t>
            </a:r>
            <a:endParaRPr lang="en-US" sz="1200" b="1" dirty="0">
              <a:effectLst>
                <a:outerShdw blurRad="38100" dist="38100" dir="2700000" algn="tl">
                  <a:srgbClr val="000000">
                    <a:alpha val="43137"/>
                  </a:srgbClr>
                </a:outerShdw>
              </a:effectLst>
            </a:endParaRPr>
          </a:p>
        </p:txBody>
      </p:sp>
      <p:pic>
        <p:nvPicPr>
          <p:cNvPr id="3" name="Picture 2" descr="Jonatha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82408" y="4691611"/>
            <a:ext cx="842099" cy="109728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8CD4BEB5-8D0E-494B-BA99-A5892284D0CF}"/>
              </a:ext>
            </a:extLst>
          </p:cNvPr>
          <p:cNvSpPr/>
          <p:nvPr/>
        </p:nvSpPr>
        <p:spPr>
          <a:xfrm>
            <a:off x="798604" y="4345759"/>
            <a:ext cx="3757257"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Computer Sci. </a:t>
            </a:r>
            <a:r>
              <a:rPr lang="en-US" b="1" dirty="0">
                <a:ln/>
                <a:solidFill>
                  <a:srgbClr val="FFFF00"/>
                </a:solidFill>
                <a:effectLst>
                  <a:outerShdw blurRad="38100" dist="38100" dir="2700000" algn="tl">
                    <a:srgbClr val="000000">
                      <a:alpha val="43137"/>
                    </a:srgbClr>
                  </a:outerShdw>
                </a:effectLst>
              </a:rPr>
              <a:t>&amp; Embedded Sys.</a:t>
            </a:r>
            <a:endParaRPr lang="en-US" b="1" cap="none" spc="0" dirty="0">
              <a:ln/>
              <a:solidFill>
                <a:srgbClr val="FFFF00"/>
              </a:solidFill>
              <a:effectLst>
                <a:outerShdw blurRad="38100" dist="38100" dir="2700000" algn="tl">
                  <a:srgbClr val="000000">
                    <a:alpha val="43137"/>
                  </a:srgbClr>
                </a:outerShdw>
              </a:effectLst>
            </a:endParaRPr>
          </a:p>
        </p:txBody>
      </p:sp>
      <p:sp>
        <p:nvSpPr>
          <p:cNvPr id="49" name="TextBox 48"/>
          <p:cNvSpPr txBox="1"/>
          <p:nvPr/>
        </p:nvSpPr>
        <p:spPr>
          <a:xfrm>
            <a:off x="1676946" y="5878499"/>
            <a:ext cx="1023722" cy="523220"/>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Jonathan </a:t>
            </a:r>
            <a:r>
              <a:rPr lang="en-US" sz="1400" dirty="0" err="1">
                <a:solidFill>
                  <a:schemeClr val="tx1">
                    <a:lumMod val="65000"/>
                    <a:lumOff val="35000"/>
                  </a:schemeClr>
                </a:solidFill>
                <a:effectLst>
                  <a:outerShdw blurRad="38100" dist="38100" dir="2700000" algn="tl">
                    <a:srgbClr val="000000">
                      <a:alpha val="43137"/>
                    </a:srgbClr>
                  </a:outerShdw>
                </a:effectLst>
              </a:rPr>
              <a:t>Ziesmer</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sp>
        <p:nvSpPr>
          <p:cNvPr id="50" name="TextBox 49"/>
          <p:cNvSpPr txBox="1"/>
          <p:nvPr/>
        </p:nvSpPr>
        <p:spPr>
          <a:xfrm>
            <a:off x="2632914" y="5878499"/>
            <a:ext cx="1074331" cy="523220"/>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Miro Manestar</a:t>
            </a:r>
          </a:p>
        </p:txBody>
      </p:sp>
      <p:pic>
        <p:nvPicPr>
          <p:cNvPr id="4" name="Picture 4" descr="Mir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56690" y="4691611"/>
            <a:ext cx="822960" cy="109728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847793" y="6405498"/>
            <a:ext cx="3273787"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5. Programming</a:t>
            </a:r>
          </a:p>
        </p:txBody>
      </p:sp>
      <p:pic>
        <p:nvPicPr>
          <p:cNvPr id="11" name="Picture 2" descr="Victori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044812" y="274825"/>
            <a:ext cx="844391" cy="109728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BB840BD2-3590-41A6-BE31-415E653D8903}"/>
              </a:ext>
            </a:extLst>
          </p:cNvPr>
          <p:cNvSpPr/>
          <p:nvPr/>
        </p:nvSpPr>
        <p:spPr>
          <a:xfrm rot="18275995">
            <a:off x="10078793" y="438822"/>
            <a:ext cx="1630875" cy="369332"/>
          </a:xfrm>
          <a:prstGeom prst="rect">
            <a:avLst/>
          </a:prstGeom>
          <a:solidFill>
            <a:srgbClr val="69A9F7"/>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rgbClr val="FFFF00"/>
                </a:solidFill>
                <a:effectLst>
                  <a:outerShdw blurRad="38100" dist="38100" dir="2700000" algn="tl">
                    <a:srgbClr val="000000">
                      <a:alpha val="43137"/>
                    </a:srgbClr>
                  </a:outerShdw>
                </a:effectLst>
              </a:rPr>
              <a:t>Mathematics</a:t>
            </a:r>
          </a:p>
        </p:txBody>
      </p:sp>
      <p:sp>
        <p:nvSpPr>
          <p:cNvPr id="54" name="TextBox 53"/>
          <p:cNvSpPr txBox="1"/>
          <p:nvPr/>
        </p:nvSpPr>
        <p:spPr>
          <a:xfrm>
            <a:off x="10697210" y="1505996"/>
            <a:ext cx="1546227" cy="307777"/>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Victoria </a:t>
            </a:r>
            <a:r>
              <a:rPr lang="en-US" sz="1400" dirty="0" err="1">
                <a:solidFill>
                  <a:schemeClr val="tx1">
                    <a:lumMod val="65000"/>
                    <a:lumOff val="35000"/>
                  </a:schemeClr>
                </a:solidFill>
                <a:effectLst>
                  <a:outerShdw blurRad="38100" dist="38100" dir="2700000" algn="tl">
                    <a:srgbClr val="000000">
                      <a:alpha val="43137"/>
                    </a:srgbClr>
                  </a:outerShdw>
                </a:effectLst>
              </a:rPr>
              <a:t>Kratzke</a:t>
            </a:r>
            <a:endParaRPr lang="en-US" sz="1400" dirty="0">
              <a:solidFill>
                <a:schemeClr val="tx1">
                  <a:lumMod val="65000"/>
                  <a:lumOff val="35000"/>
                </a:schemeClr>
              </a:solidFill>
              <a:effectLst>
                <a:outerShdw blurRad="38100" dist="38100" dir="2700000" algn="tl">
                  <a:srgbClr val="000000">
                    <a:alpha val="43137"/>
                  </a:srgbClr>
                </a:outerShdw>
              </a:effectLst>
            </a:endParaRPr>
          </a:p>
        </p:txBody>
      </p:sp>
      <p:sp>
        <p:nvSpPr>
          <p:cNvPr id="56" name="TextBox 55"/>
          <p:cNvSpPr txBox="1"/>
          <p:nvPr/>
        </p:nvSpPr>
        <p:spPr>
          <a:xfrm>
            <a:off x="5037678" y="6159057"/>
            <a:ext cx="2089771" cy="369332"/>
          </a:xfrm>
          <a:prstGeom prst="rect">
            <a:avLst/>
          </a:prstGeom>
          <a:noFill/>
        </p:spPr>
        <p:txBody>
          <a:bodyPr wrap="square" rtlCol="0">
            <a:spAutoFit/>
          </a:bodyPr>
          <a:lstStyle/>
          <a:p>
            <a:pPr algn="ctr"/>
            <a:r>
              <a:rPr lang="en-US" b="1" dirty="0">
                <a:solidFill>
                  <a:schemeClr val="tx1">
                    <a:lumMod val="65000"/>
                    <a:lumOff val="35000"/>
                  </a:schemeClr>
                </a:solidFill>
                <a:effectLst>
                  <a:outerShdw blurRad="38100" dist="38100" dir="2700000" algn="tl">
                    <a:srgbClr val="000000">
                      <a:alpha val="43137"/>
                    </a:srgbClr>
                  </a:outerShdw>
                </a:effectLst>
              </a:rPr>
              <a:t>6. Translation</a:t>
            </a:r>
          </a:p>
        </p:txBody>
      </p:sp>
      <p:sp>
        <p:nvSpPr>
          <p:cNvPr id="25" name="Rectangle 24">
            <a:extLst>
              <a:ext uri="{FF2B5EF4-FFF2-40B4-BE49-F238E27FC236}">
                <a16:creationId xmlns:a16="http://schemas.microsoft.com/office/drawing/2014/main" id="{50B9E5E0-7BAD-4DAE-8F26-F99E2A011928}"/>
              </a:ext>
            </a:extLst>
          </p:cNvPr>
          <p:cNvSpPr/>
          <p:nvPr/>
        </p:nvSpPr>
        <p:spPr>
          <a:xfrm>
            <a:off x="3150649" y="1139222"/>
            <a:ext cx="502061"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W10</a:t>
            </a:r>
            <a:endParaRPr lang="en-US" sz="1200" b="1" dirty="0">
              <a:effectLst>
                <a:outerShdw blurRad="38100" dist="38100" dir="2700000" algn="tl">
                  <a:srgbClr val="000000">
                    <a:alpha val="43137"/>
                  </a:srgbClr>
                </a:outerShdw>
              </a:effectLst>
            </a:endParaRPr>
          </a:p>
        </p:txBody>
      </p:sp>
      <p:sp>
        <p:nvSpPr>
          <p:cNvPr id="36" name="Rectangle 35">
            <a:extLst>
              <a:ext uri="{FF2B5EF4-FFF2-40B4-BE49-F238E27FC236}">
                <a16:creationId xmlns:a16="http://schemas.microsoft.com/office/drawing/2014/main" id="{55A72E8F-FB44-4150-902A-1C1B01C09BB8}"/>
              </a:ext>
            </a:extLst>
          </p:cNvPr>
          <p:cNvSpPr/>
          <p:nvPr/>
        </p:nvSpPr>
        <p:spPr>
          <a:xfrm>
            <a:off x="5610299" y="1139222"/>
            <a:ext cx="502061"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W12</a:t>
            </a:r>
            <a:endParaRPr lang="en-US" sz="1200" b="1" dirty="0">
              <a:effectLst>
                <a:outerShdw blurRad="38100" dist="38100" dir="2700000" algn="tl">
                  <a:srgbClr val="000000">
                    <a:alpha val="43137"/>
                  </a:srgbClr>
                </a:outerShdw>
              </a:effectLst>
            </a:endParaRPr>
          </a:p>
        </p:txBody>
      </p:sp>
      <p:sp>
        <p:nvSpPr>
          <p:cNvPr id="42" name="Rectangle 41">
            <a:extLst>
              <a:ext uri="{FF2B5EF4-FFF2-40B4-BE49-F238E27FC236}">
                <a16:creationId xmlns:a16="http://schemas.microsoft.com/office/drawing/2014/main" id="{89A3ED0D-5961-4A43-BCB9-E5751F8E7632}"/>
              </a:ext>
            </a:extLst>
          </p:cNvPr>
          <p:cNvSpPr/>
          <p:nvPr/>
        </p:nvSpPr>
        <p:spPr>
          <a:xfrm>
            <a:off x="8251704" y="1150797"/>
            <a:ext cx="431528"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F14</a:t>
            </a:r>
          </a:p>
        </p:txBody>
      </p:sp>
      <p:sp>
        <p:nvSpPr>
          <p:cNvPr id="57" name="Rectangle 56">
            <a:extLst>
              <a:ext uri="{FF2B5EF4-FFF2-40B4-BE49-F238E27FC236}">
                <a16:creationId xmlns:a16="http://schemas.microsoft.com/office/drawing/2014/main" id="{73864096-00DB-4214-B130-5AE923C07E4C}"/>
              </a:ext>
            </a:extLst>
          </p:cNvPr>
          <p:cNvSpPr/>
          <p:nvPr/>
        </p:nvSpPr>
        <p:spPr>
          <a:xfrm>
            <a:off x="9760299" y="1069772"/>
            <a:ext cx="566181" cy="369332"/>
          </a:xfrm>
          <a:prstGeom prst="rect">
            <a:avLst/>
          </a:prstGeom>
          <a:effectLst>
            <a:outerShdw blurRad="50800" dist="38100" dir="2700000" algn="tl" rotWithShape="0">
              <a:prstClr val="black">
                <a:alpha val="40000"/>
              </a:prstClr>
            </a:outerShdw>
          </a:effectLst>
        </p:spPr>
        <p:txBody>
          <a:bodyPr wrap="none">
            <a:spAutoFit/>
          </a:bodyPr>
          <a:lstStyle/>
          <a:p>
            <a:pPr algn="ctr"/>
            <a:r>
              <a:rPr lang="en-US" dirty="0">
                <a:solidFill>
                  <a:schemeClr val="tx1">
                    <a:lumMod val="65000"/>
                    <a:lumOff val="35000"/>
                  </a:schemeClr>
                </a:solidFill>
                <a:effectLst>
                  <a:outerShdw blurRad="38100" dist="38100" dir="2700000" algn="tl">
                    <a:srgbClr val="000000">
                      <a:alpha val="43137"/>
                    </a:srgbClr>
                  </a:outerShdw>
                </a:effectLst>
              </a:rPr>
              <a:t> </a:t>
            </a:r>
            <a:r>
              <a:rPr lang="en-US" sz="1200" b="1" dirty="0">
                <a:solidFill>
                  <a:schemeClr val="tx1">
                    <a:lumMod val="65000"/>
                    <a:lumOff val="35000"/>
                  </a:schemeClr>
                </a:solidFill>
                <a:effectLst>
                  <a:outerShdw blurRad="38100" dist="38100" dir="2700000" algn="tl">
                    <a:srgbClr val="000000">
                      <a:alpha val="43137"/>
                    </a:srgbClr>
                  </a:outerShdw>
                </a:effectLst>
              </a:rPr>
              <a:t>W18</a:t>
            </a:r>
          </a:p>
        </p:txBody>
      </p:sp>
      <p:sp>
        <p:nvSpPr>
          <p:cNvPr id="58" name="Rectangle 57">
            <a:extLst>
              <a:ext uri="{FF2B5EF4-FFF2-40B4-BE49-F238E27FC236}">
                <a16:creationId xmlns:a16="http://schemas.microsoft.com/office/drawing/2014/main" id="{18F6362B-B2ED-4833-A712-F72EDCA1C79E}"/>
              </a:ext>
            </a:extLst>
          </p:cNvPr>
          <p:cNvSpPr/>
          <p:nvPr/>
        </p:nvSpPr>
        <p:spPr>
          <a:xfrm>
            <a:off x="1255827" y="3328737"/>
            <a:ext cx="429926"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F16</a:t>
            </a:r>
            <a:endParaRPr lang="en-US" sz="1200" b="1" dirty="0">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4E68491-7CA5-4650-A0AF-B4A9618E908C}"/>
              </a:ext>
            </a:extLst>
          </p:cNvPr>
          <p:cNvSpPr/>
          <p:nvPr/>
        </p:nvSpPr>
        <p:spPr>
          <a:xfrm>
            <a:off x="2216638" y="3331792"/>
            <a:ext cx="502061"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W17</a:t>
            </a:r>
            <a:endParaRPr lang="en-US" sz="1200" b="1" dirty="0">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DC5326E0-B4DE-4A5C-BF0D-D38E971859AD}"/>
              </a:ext>
            </a:extLst>
          </p:cNvPr>
          <p:cNvSpPr/>
          <p:nvPr/>
        </p:nvSpPr>
        <p:spPr>
          <a:xfrm>
            <a:off x="4182765" y="3346128"/>
            <a:ext cx="50206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W20</a:t>
            </a:r>
          </a:p>
        </p:txBody>
      </p:sp>
      <p:sp>
        <p:nvSpPr>
          <p:cNvPr id="61" name="Rectangle 60">
            <a:extLst>
              <a:ext uri="{FF2B5EF4-FFF2-40B4-BE49-F238E27FC236}">
                <a16:creationId xmlns:a16="http://schemas.microsoft.com/office/drawing/2014/main" id="{CED1750C-4B0E-446C-BCA7-4647B041F4D1}"/>
              </a:ext>
            </a:extLst>
          </p:cNvPr>
          <p:cNvSpPr/>
          <p:nvPr/>
        </p:nvSpPr>
        <p:spPr>
          <a:xfrm>
            <a:off x="11416629" y="1116072"/>
            <a:ext cx="50206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W20</a:t>
            </a:r>
          </a:p>
        </p:txBody>
      </p:sp>
      <p:sp>
        <p:nvSpPr>
          <p:cNvPr id="62" name="Rectangle 61">
            <a:extLst>
              <a:ext uri="{FF2B5EF4-FFF2-40B4-BE49-F238E27FC236}">
                <a16:creationId xmlns:a16="http://schemas.microsoft.com/office/drawing/2014/main" id="{24B31D8D-062E-449A-BDDC-4521A1A199C8}"/>
              </a:ext>
            </a:extLst>
          </p:cNvPr>
          <p:cNvSpPr/>
          <p:nvPr/>
        </p:nvSpPr>
        <p:spPr>
          <a:xfrm>
            <a:off x="1199013" y="5535904"/>
            <a:ext cx="516873" cy="283271"/>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W20</a:t>
            </a:r>
          </a:p>
        </p:txBody>
      </p:sp>
      <p:sp>
        <p:nvSpPr>
          <p:cNvPr id="63" name="Rectangle 62">
            <a:extLst>
              <a:ext uri="{FF2B5EF4-FFF2-40B4-BE49-F238E27FC236}">
                <a16:creationId xmlns:a16="http://schemas.microsoft.com/office/drawing/2014/main" id="{6AC68FB7-E8F8-4493-8957-D395187E78B9}"/>
              </a:ext>
            </a:extLst>
          </p:cNvPr>
          <p:cNvSpPr/>
          <p:nvPr/>
        </p:nvSpPr>
        <p:spPr>
          <a:xfrm>
            <a:off x="2220696" y="5535904"/>
            <a:ext cx="502061" cy="276999"/>
          </a:xfrm>
          <a:prstGeom prst="rect">
            <a:avLst/>
          </a:prstGeom>
          <a:effectLst>
            <a:outerShdw blurRad="50800" dist="38100" dir="2700000" algn="tl" rotWithShape="0">
              <a:prstClr val="black">
                <a:alpha val="40000"/>
              </a:prstClr>
            </a:outerShdw>
          </a:effectLst>
        </p:spPr>
        <p:txBody>
          <a:bodyPr wrap="none">
            <a:spAutoFit/>
          </a:bodyPr>
          <a:lstStyle/>
          <a:p>
            <a:r>
              <a:rPr lang="en-US" sz="1200" b="1" dirty="0">
                <a:solidFill>
                  <a:schemeClr val="tx1">
                    <a:lumMod val="65000"/>
                    <a:lumOff val="35000"/>
                  </a:schemeClr>
                </a:solidFill>
                <a:effectLst>
                  <a:outerShdw blurRad="38100" dist="38100" dir="2700000" algn="tl">
                    <a:srgbClr val="000000">
                      <a:alpha val="43137"/>
                    </a:srgbClr>
                  </a:outerShdw>
                </a:effectLst>
              </a:rPr>
              <a:t>W21</a:t>
            </a:r>
            <a:endParaRPr lang="en-US" sz="1200" b="1" dirty="0">
              <a:effectLst>
                <a:outerShdw blurRad="38100" dist="38100" dir="2700000" algn="tl">
                  <a:srgbClr val="000000">
                    <a:alpha val="43137"/>
                  </a:srgbClr>
                </a:outerShdw>
              </a:effectLst>
            </a:endParaRPr>
          </a:p>
        </p:txBody>
      </p:sp>
      <p:sp>
        <p:nvSpPr>
          <p:cNvPr id="1024" name="Rectangle 1023">
            <a:extLst>
              <a:ext uri="{FF2B5EF4-FFF2-40B4-BE49-F238E27FC236}">
                <a16:creationId xmlns:a16="http://schemas.microsoft.com/office/drawing/2014/main" id="{D183F581-A2B8-44B2-A493-17C25437F021}"/>
              </a:ext>
            </a:extLst>
          </p:cNvPr>
          <p:cNvSpPr/>
          <p:nvPr/>
        </p:nvSpPr>
        <p:spPr>
          <a:xfrm>
            <a:off x="6034633" y="5535904"/>
            <a:ext cx="43794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S19</a:t>
            </a:r>
          </a:p>
        </p:txBody>
      </p:sp>
      <p:sp>
        <p:nvSpPr>
          <p:cNvPr id="1025" name="Rectangle 1024">
            <a:extLst>
              <a:ext uri="{FF2B5EF4-FFF2-40B4-BE49-F238E27FC236}">
                <a16:creationId xmlns:a16="http://schemas.microsoft.com/office/drawing/2014/main" id="{8CABFD5E-A6CC-49E6-BAE2-9BB358B97FE4}"/>
              </a:ext>
            </a:extLst>
          </p:cNvPr>
          <p:cNvSpPr/>
          <p:nvPr/>
        </p:nvSpPr>
        <p:spPr>
          <a:xfrm>
            <a:off x="8917768" y="5535904"/>
            <a:ext cx="50206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W19</a:t>
            </a:r>
          </a:p>
        </p:txBody>
      </p:sp>
      <p:sp>
        <p:nvSpPr>
          <p:cNvPr id="1027" name="Rectangle 1026">
            <a:extLst>
              <a:ext uri="{FF2B5EF4-FFF2-40B4-BE49-F238E27FC236}">
                <a16:creationId xmlns:a16="http://schemas.microsoft.com/office/drawing/2014/main" id="{D558123A-A11C-4920-8A2B-829D65CCB3E6}"/>
              </a:ext>
            </a:extLst>
          </p:cNvPr>
          <p:cNvSpPr/>
          <p:nvPr/>
        </p:nvSpPr>
        <p:spPr>
          <a:xfrm>
            <a:off x="10552606" y="5535904"/>
            <a:ext cx="502061" cy="27699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200" b="1" dirty="0">
                <a:solidFill>
                  <a:schemeClr val="tx1">
                    <a:lumMod val="65000"/>
                    <a:lumOff val="35000"/>
                  </a:schemeClr>
                </a:solidFill>
                <a:effectLst>
                  <a:outerShdw blurRad="38100" dist="38100" dir="2700000" algn="tl">
                    <a:srgbClr val="000000">
                      <a:alpha val="43137"/>
                    </a:srgbClr>
                  </a:outerShdw>
                </a:effectLst>
              </a:rPr>
              <a:t>W19</a:t>
            </a:r>
          </a:p>
        </p:txBody>
      </p:sp>
      <p:pic>
        <p:nvPicPr>
          <p:cNvPr id="45" name="Picture 2" descr="Davi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11833" y="4691611"/>
            <a:ext cx="848120" cy="1097280"/>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3633457" y="5878499"/>
            <a:ext cx="992897" cy="523220"/>
          </a:xfrm>
          <a:prstGeom prst="rect">
            <a:avLst/>
          </a:prstGeom>
          <a:noFill/>
        </p:spPr>
        <p:txBody>
          <a:bodyPr wrap="square" rtlCol="0">
            <a:spAutoFit/>
          </a:bodyPr>
          <a:lstStyle/>
          <a:p>
            <a:pPr algn="ctr"/>
            <a:r>
              <a:rPr lang="en-US" sz="1400" dirty="0">
                <a:solidFill>
                  <a:schemeClr val="tx1">
                    <a:lumMod val="65000"/>
                    <a:lumOff val="35000"/>
                  </a:schemeClr>
                </a:solidFill>
                <a:effectLst>
                  <a:outerShdw blurRad="38100" dist="38100" dir="2700000" algn="tl">
                    <a:srgbClr val="000000">
                      <a:alpha val="43137"/>
                    </a:srgbClr>
                  </a:outerShdw>
                </a:effectLst>
              </a:rPr>
              <a:t>Micah Tanner</a:t>
            </a:r>
          </a:p>
        </p:txBody>
      </p:sp>
    </p:spTree>
    <p:extLst>
      <p:ext uri="{BB962C8B-B14F-4D97-AF65-F5344CB8AC3E}">
        <p14:creationId xmlns:p14="http://schemas.microsoft.com/office/powerpoint/2010/main" val="2740842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800"/>
                            </p:stCondLst>
                            <p:childTnLst>
                              <p:par>
                                <p:cTn id="11" presetID="1" presetClass="entr" presetSubtype="0" fill="hold" nodeType="afterEffect">
                                  <p:stCondLst>
                                    <p:cond delay="4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2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700"/>
                            </p:stCondLst>
                            <p:childTnLst>
                              <p:par>
                                <p:cTn id="17" presetID="1" presetClass="entr" presetSubtype="0" fill="hold" nodeType="afterEffect">
                                  <p:stCondLst>
                                    <p:cond delay="50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27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3200"/>
                            </p:stCondLst>
                            <p:childTnLst>
                              <p:par>
                                <p:cTn id="25" presetID="1" presetClass="entr" presetSubtype="0" fill="hold" nodeType="afterEffect">
                                  <p:stCondLst>
                                    <p:cond delay="500"/>
                                  </p:stCondLst>
                                  <p:childTnLst>
                                    <p:set>
                                      <p:cBhvr>
                                        <p:cTn id="26" dur="1" fill="hold">
                                          <p:stCondLst>
                                            <p:cond delay="0"/>
                                          </p:stCondLst>
                                        </p:cTn>
                                        <p:tgtEl>
                                          <p:spTgt spid="12"/>
                                        </p:tgtEl>
                                        <p:attrNameLst>
                                          <p:attrName>style.visibility</p:attrName>
                                        </p:attrNameLst>
                                      </p:cBhvr>
                                      <p:to>
                                        <p:strVal val="visible"/>
                                      </p:to>
                                    </p:set>
                                  </p:childTnLst>
                                </p:cTn>
                              </p:par>
                            </p:childTnLst>
                          </p:cTn>
                        </p:par>
                        <p:par>
                          <p:cTn id="27" fill="hold">
                            <p:stCondLst>
                              <p:cond delay="3700"/>
                            </p:stCondLst>
                            <p:childTnLst>
                              <p:par>
                                <p:cTn id="28" presetID="1" presetClass="entr" presetSubtype="0" fill="hold" nodeType="afterEffect">
                                  <p:stCondLst>
                                    <p:cond delay="500"/>
                                  </p:stCondLst>
                                  <p:childTnLst>
                                    <p:set>
                                      <p:cBhvr>
                                        <p:cTn id="29" dur="1" fill="hold">
                                          <p:stCondLst>
                                            <p:cond delay="0"/>
                                          </p:stCondLst>
                                        </p:cTn>
                                        <p:tgtEl>
                                          <p:spTgt spid="1026"/>
                                        </p:tgtEl>
                                        <p:attrNameLst>
                                          <p:attrName>style.visibility</p:attrName>
                                        </p:attrNameLst>
                                      </p:cBhvr>
                                      <p:to>
                                        <p:strVal val="visible"/>
                                      </p:to>
                                    </p:set>
                                  </p:childTnLst>
                                </p:cTn>
                              </p:par>
                            </p:childTnLst>
                          </p:cTn>
                        </p:par>
                        <p:par>
                          <p:cTn id="30" fill="hold">
                            <p:stCondLst>
                              <p:cond delay="4200"/>
                            </p:stCondLst>
                            <p:childTnLst>
                              <p:par>
                                <p:cTn id="31" presetID="1" presetClass="entr" presetSubtype="0" fill="hold" nodeType="afterEffect">
                                  <p:stCondLst>
                                    <p:cond delay="500"/>
                                  </p:stCondLst>
                                  <p:childTnLst>
                                    <p:set>
                                      <p:cBhvr>
                                        <p:cTn id="32" dur="1" fill="hold">
                                          <p:stCondLst>
                                            <p:cond delay="0"/>
                                          </p:stCondLst>
                                        </p:cTn>
                                        <p:tgtEl>
                                          <p:spTgt spid="1028"/>
                                        </p:tgtEl>
                                        <p:attrNameLst>
                                          <p:attrName>style.visibility</p:attrName>
                                        </p:attrNameLst>
                                      </p:cBhvr>
                                      <p:to>
                                        <p:strVal val="visible"/>
                                      </p:to>
                                    </p:set>
                                  </p:childTnLst>
                                </p:cTn>
                              </p:par>
                            </p:childTnLst>
                          </p:cTn>
                        </p:par>
                        <p:par>
                          <p:cTn id="33" fill="hold">
                            <p:stCondLst>
                              <p:cond delay="4700"/>
                            </p:stCondLst>
                            <p:childTnLst>
                              <p:par>
                                <p:cTn id="34" presetID="1" presetClass="entr" presetSubtype="0" fill="hold" nodeType="afterEffect">
                                  <p:stCondLst>
                                    <p:cond delay="500"/>
                                  </p:stCondLst>
                                  <p:childTnLst>
                                    <p:set>
                                      <p:cBhvr>
                                        <p:cTn id="35" dur="1" fill="hold">
                                          <p:stCondLst>
                                            <p:cond delay="0"/>
                                          </p:stCondLst>
                                        </p:cTn>
                                        <p:tgtEl>
                                          <p:spTgt spid="3"/>
                                        </p:tgtEl>
                                        <p:attrNameLst>
                                          <p:attrName>style.visibility</p:attrName>
                                        </p:attrNameLst>
                                      </p:cBhvr>
                                      <p:to>
                                        <p:strVal val="visible"/>
                                      </p:to>
                                    </p:set>
                                  </p:childTnLst>
                                </p:cTn>
                              </p:par>
                            </p:childTnLst>
                          </p:cTn>
                        </p:par>
                        <p:par>
                          <p:cTn id="36" fill="hold">
                            <p:stCondLst>
                              <p:cond delay="5200"/>
                            </p:stCondLst>
                            <p:childTnLst>
                              <p:par>
                                <p:cTn id="37" presetID="1" presetClass="entr" presetSubtype="0" fill="hold" nodeType="afterEffect">
                                  <p:stCondLst>
                                    <p:cond delay="500"/>
                                  </p:stCondLst>
                                  <p:childTnLst>
                                    <p:set>
                                      <p:cBhvr>
                                        <p:cTn id="38" dur="1" fill="hold">
                                          <p:stCondLst>
                                            <p:cond delay="0"/>
                                          </p:stCondLst>
                                        </p:cTn>
                                        <p:tgtEl>
                                          <p:spTgt spid="4"/>
                                        </p:tgtEl>
                                        <p:attrNameLst>
                                          <p:attrName>style.visibility</p:attrName>
                                        </p:attrNameLst>
                                      </p:cBhvr>
                                      <p:to>
                                        <p:strVal val="visible"/>
                                      </p:to>
                                    </p:set>
                                  </p:childTnLst>
                                </p:cTn>
                              </p:par>
                            </p:childTnLst>
                          </p:cTn>
                        </p:par>
                        <p:par>
                          <p:cTn id="39" fill="hold">
                            <p:stCondLst>
                              <p:cond delay="5700"/>
                            </p:stCondLst>
                            <p:childTnLst>
                              <p:par>
                                <p:cTn id="40" presetID="1" presetClass="entr" presetSubtype="0" fill="hold" nodeType="afterEffect">
                                  <p:stCondLst>
                                    <p:cond delay="500"/>
                                  </p:stCondLst>
                                  <p:childTnLst>
                                    <p:set>
                                      <p:cBhvr>
                                        <p:cTn id="41" dur="1" fill="hold">
                                          <p:stCondLst>
                                            <p:cond delay="0"/>
                                          </p:stCondLst>
                                        </p:cTn>
                                        <p:tgtEl>
                                          <p:spTgt spid="45"/>
                                        </p:tgtEl>
                                        <p:attrNameLst>
                                          <p:attrName>style.visibility</p:attrName>
                                        </p:attrNameLst>
                                      </p:cBhvr>
                                      <p:to>
                                        <p:strVal val="visible"/>
                                      </p:to>
                                    </p:set>
                                  </p:childTnLst>
                                </p:cTn>
                              </p:par>
                            </p:childTnLst>
                          </p:cTn>
                        </p:par>
                        <p:par>
                          <p:cTn id="42" fill="hold">
                            <p:stCondLst>
                              <p:cond delay="6200"/>
                            </p:stCondLst>
                            <p:childTnLst>
                              <p:par>
                                <p:cTn id="43" presetID="1" presetClass="entr" presetSubtype="0" fill="hold" nodeType="afterEffect">
                                  <p:stCondLst>
                                    <p:cond delay="500"/>
                                  </p:stCondLst>
                                  <p:childTnLst>
                                    <p:set>
                                      <p:cBhvr>
                                        <p:cTn id="44" dur="1" fill="hold">
                                          <p:stCondLst>
                                            <p:cond delay="0"/>
                                          </p:stCondLst>
                                        </p:cTn>
                                        <p:tgtEl>
                                          <p:spTgt spid="6"/>
                                        </p:tgtEl>
                                        <p:attrNameLst>
                                          <p:attrName>style.visibility</p:attrName>
                                        </p:attrNameLst>
                                      </p:cBhvr>
                                      <p:to>
                                        <p:strVal val="visible"/>
                                      </p:to>
                                    </p:set>
                                  </p:childTnLst>
                                </p:cTn>
                              </p:par>
                            </p:childTnLst>
                          </p:cTn>
                        </p:par>
                        <p:par>
                          <p:cTn id="45" fill="hold">
                            <p:stCondLst>
                              <p:cond delay="6700"/>
                            </p:stCondLst>
                            <p:childTnLst>
                              <p:par>
                                <p:cTn id="46" presetID="1" presetClass="entr" presetSubtype="0" fill="hold" nodeType="afterEffect">
                                  <p:stCondLst>
                                    <p:cond delay="500"/>
                                  </p:stCondLst>
                                  <p:childTnLst>
                                    <p:set>
                                      <p:cBhvr>
                                        <p:cTn id="47" dur="1" fill="hold">
                                          <p:stCondLst>
                                            <p:cond delay="0"/>
                                          </p:stCondLst>
                                        </p:cTn>
                                        <p:tgtEl>
                                          <p:spTgt spid="13"/>
                                        </p:tgtEl>
                                        <p:attrNameLst>
                                          <p:attrName>style.visibility</p:attrName>
                                        </p:attrNameLst>
                                      </p:cBhvr>
                                      <p:to>
                                        <p:strVal val="visible"/>
                                      </p:to>
                                    </p:set>
                                  </p:childTnLst>
                                </p:cTn>
                              </p:par>
                            </p:childTnLst>
                          </p:cTn>
                        </p:par>
                        <p:par>
                          <p:cTn id="48" fill="hold">
                            <p:stCondLst>
                              <p:cond delay="7200"/>
                            </p:stCondLst>
                            <p:childTnLst>
                              <p:par>
                                <p:cTn id="49" presetID="1" presetClass="entr" presetSubtype="0" fill="hold" nodeType="afterEffect">
                                  <p:stCondLst>
                                    <p:cond delay="50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down)">
                                      <p:cBhvr>
                                        <p:cTn id="66" dur="500"/>
                                        <p:tgtEl>
                                          <p:spTgt spid="53"/>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down)">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down)">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down)">
                                      <p:cBhvr>
                                        <p:cTn id="84" dur="500"/>
                                        <p:tgtEl>
                                          <p:spTgt spid="4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wipe(down)">
                                      <p:cBhvr>
                                        <p:cTn id="87" dur="5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wipe(down)">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down)">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P spid="39" grpId="0" animBg="1"/>
      <p:bldP spid="40" grpId="0" animBg="1"/>
      <p:bldP spid="41" grpId="0" animBg="1"/>
      <p:bldP spid="43" grpId="0" animBg="1"/>
      <p:bldP spid="44" grpId="0" animBg="1"/>
      <p:bldP spid="46" grpId="0" animBg="1"/>
      <p:bldP spid="47" grpId="0" animBg="1"/>
      <p:bldP spid="55" grpId="0" animBg="1"/>
      <p:bldP spid="48" grpId="0" animBg="1"/>
      <p:bldP spid="5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27080" cy="1325563"/>
          </a:xfrm>
        </p:spPr>
        <p:txBody>
          <a:bodyPr/>
          <a:lstStyle/>
          <a:p>
            <a:r>
              <a:rPr lang="en-US" dirty="0" smtClean="0"/>
              <a:t>Student presentations </a:t>
            </a:r>
            <a:r>
              <a:rPr lang="eo-001" dirty="0" smtClean="0"/>
              <a:t>→→</a:t>
            </a:r>
            <a:r>
              <a:rPr lang="en-US" dirty="0" smtClean="0"/>
              <a:t> Better Explanations</a:t>
            </a:r>
            <a:endParaRPr lang="en-US" dirty="0"/>
          </a:p>
        </p:txBody>
      </p:sp>
      <p:sp>
        <p:nvSpPr>
          <p:cNvPr id="3" name="Content Placeholder 2"/>
          <p:cNvSpPr>
            <a:spLocks noGrp="1"/>
          </p:cNvSpPr>
          <p:nvPr>
            <p:ph idx="1"/>
          </p:nvPr>
        </p:nvSpPr>
        <p:spPr/>
        <p:txBody>
          <a:bodyPr/>
          <a:lstStyle/>
          <a:p>
            <a:r>
              <a:rPr lang="en-US" dirty="0" smtClean="0"/>
              <a:t>“Translations” for the public?!</a:t>
            </a:r>
          </a:p>
          <a:p>
            <a:r>
              <a:rPr lang="en-US" dirty="0" smtClean="0"/>
              <a:t>Jade Deschamps:  Step-by-step animated explanation!</a:t>
            </a:r>
            <a:endParaRPr lang="en-US" dirty="0"/>
          </a:p>
        </p:txBody>
      </p:sp>
    </p:spTree>
    <p:extLst>
      <p:ext uri="{BB962C8B-B14F-4D97-AF65-F5344CB8AC3E}">
        <p14:creationId xmlns:p14="http://schemas.microsoft.com/office/powerpoint/2010/main" val="2656963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690585"/>
            <a:ext cx="8534400" cy="641164"/>
          </a:xfrm>
        </p:spPr>
        <p:txBody>
          <a:bodyPr/>
          <a:lstStyle/>
          <a:p>
            <a:r>
              <a:rPr lang="en-US" dirty="0" smtClean="0"/>
              <a:t>Steps in my journey</a:t>
            </a:r>
            <a:endParaRPr lang="en-US" dirty="0"/>
          </a:p>
        </p:txBody>
      </p:sp>
      <p:sp>
        <p:nvSpPr>
          <p:cNvPr id="3" name="Content Placeholder 2"/>
          <p:cNvSpPr>
            <a:spLocks noGrp="1"/>
          </p:cNvSpPr>
          <p:nvPr>
            <p:ph idx="1"/>
          </p:nvPr>
        </p:nvSpPr>
        <p:spPr>
          <a:xfrm>
            <a:off x="684211" y="685800"/>
            <a:ext cx="10741350" cy="4889377"/>
          </a:xfrm>
        </p:spPr>
        <p:txBody>
          <a:bodyPr>
            <a:normAutofit/>
          </a:bodyPr>
          <a:lstStyle/>
          <a:p>
            <a:r>
              <a:rPr lang="en-US" sz="2400" b="1" dirty="0" smtClean="0"/>
              <a:t>Experience in graduate school conducting absolutely new research</a:t>
            </a:r>
          </a:p>
          <a:p>
            <a:r>
              <a:rPr lang="en-US" sz="2400" b="1" dirty="0" smtClean="0"/>
              <a:t>An amazing mentor and role model (Ray Hefferlin), who </a:t>
            </a:r>
            <a:r>
              <a:rPr lang="eo-001" sz="2400" b="1" dirty="0" smtClean="0"/>
              <a:t>…</a:t>
            </a:r>
            <a:endParaRPr lang="en-US" sz="2400" b="1" dirty="0" smtClean="0"/>
          </a:p>
          <a:p>
            <a:pPr lvl="1"/>
            <a:r>
              <a:rPr lang="en-US" sz="2000" b="1" dirty="0" smtClean="0"/>
              <a:t>continued to do </a:t>
            </a:r>
            <a:r>
              <a:rPr lang="en-US" sz="2000" b="1" u="sng" dirty="0" smtClean="0"/>
              <a:t>research despite teaching</a:t>
            </a:r>
            <a:r>
              <a:rPr lang="en-US" sz="2000" b="1" dirty="0" smtClean="0"/>
              <a:t> responsibilities, and</a:t>
            </a:r>
          </a:p>
          <a:p>
            <a:pPr lvl="1"/>
            <a:r>
              <a:rPr lang="en-US" sz="2000" b="1" dirty="0" smtClean="0"/>
              <a:t>actively </a:t>
            </a:r>
            <a:r>
              <a:rPr lang="en-US" sz="2000" b="1" u="sng" dirty="0" smtClean="0"/>
              <a:t>involved students</a:t>
            </a:r>
            <a:r>
              <a:rPr lang="en-US" sz="2000" b="1" dirty="0" smtClean="0"/>
              <a:t> in ongoing research, and</a:t>
            </a:r>
          </a:p>
          <a:p>
            <a:pPr lvl="1"/>
            <a:r>
              <a:rPr lang="en-US" sz="2000" b="1" dirty="0" smtClean="0"/>
              <a:t>even </a:t>
            </a:r>
            <a:r>
              <a:rPr lang="en-US" sz="2000" b="1" u="sng" dirty="0" smtClean="0"/>
              <a:t>changed emphases</a:t>
            </a:r>
            <a:r>
              <a:rPr lang="en-US" sz="2000" b="1" dirty="0" smtClean="0"/>
              <a:t> to allow student collaboration!</a:t>
            </a:r>
          </a:p>
          <a:p>
            <a:pPr lvl="2"/>
            <a:r>
              <a:rPr lang="en-US" sz="1800" b="1" dirty="0" smtClean="0"/>
              <a:t>Spectroscopy (High Voltage lab equipment) =&gt; Periodic Systems of Molecules</a:t>
            </a:r>
          </a:p>
          <a:p>
            <a:r>
              <a:rPr lang="en-US" sz="2200" b="1" dirty="0" smtClean="0"/>
              <a:t>I began to think:</a:t>
            </a:r>
            <a:endParaRPr lang="en-US" sz="2200" b="1" dirty="0"/>
          </a:p>
          <a:p>
            <a:pPr lvl="1"/>
            <a:r>
              <a:rPr lang="en-US" sz="2000" b="1" dirty="0" smtClean="0"/>
              <a:t>Should I become more involved in </a:t>
            </a:r>
            <a:r>
              <a:rPr lang="en-US" sz="2000" b="1" dirty="0" err="1" smtClean="0"/>
              <a:t>Hefferlin’s</a:t>
            </a:r>
            <a:r>
              <a:rPr lang="en-US" sz="2000" b="1" dirty="0" smtClean="0"/>
              <a:t> research track, inherit the mantle?</a:t>
            </a:r>
          </a:p>
          <a:p>
            <a:pPr lvl="1"/>
            <a:r>
              <a:rPr lang="en-US" sz="2000" b="1" dirty="0" smtClean="0"/>
              <a:t>Should I stick to “my own field” (Extended Special Relativity)?</a:t>
            </a:r>
          </a:p>
          <a:p>
            <a:pPr lvl="1"/>
            <a:r>
              <a:rPr lang="en-US" sz="2000" b="1" dirty="0" smtClean="0"/>
              <a:t>Should I look around for a different answer?</a:t>
            </a:r>
            <a:endParaRPr lang="en-US" sz="2400" b="1" dirty="0"/>
          </a:p>
        </p:txBody>
      </p:sp>
    </p:spTree>
    <p:extLst>
      <p:ext uri="{BB962C8B-B14F-4D97-AF65-F5344CB8AC3E}">
        <p14:creationId xmlns:p14="http://schemas.microsoft.com/office/powerpoint/2010/main" val="266140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nodeType="after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nodeType="after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1000"/>
                                        <p:tgtEl>
                                          <p:spTgt spid="3">
                                            <p:txEl>
                                              <p:pRg st="7" end="7"/>
                                            </p:txEl>
                                          </p:spTgt>
                                        </p:tgtEl>
                                      </p:cBhvr>
                                    </p:animEffect>
                                    <p:anim calcmode="lin" valueType="num">
                                      <p:cBhvr>
                                        <p:cTn id="5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1000"/>
                                        <p:tgtEl>
                                          <p:spTgt spid="3">
                                            <p:txEl>
                                              <p:pRg st="8" end="8"/>
                                            </p:txEl>
                                          </p:spTgt>
                                        </p:tgtEl>
                                      </p:cBhvr>
                                    </p:animEffect>
                                    <p:anim calcmode="lin" valueType="num">
                                      <p:cBhvr>
                                        <p:cTn id="6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anim calcmode="lin" valueType="num">
                                      <p:cBhvr>
                                        <p:cTn id="6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84212" y="685800"/>
            <a:ext cx="10174288" cy="5791200"/>
          </a:xfrm>
        </p:spPr>
        <p:txBody>
          <a:bodyPr>
            <a:normAutofit/>
          </a:bodyPr>
          <a:lstStyle/>
          <a:p>
            <a:pPr marL="0" indent="0" algn="ctr">
              <a:buNone/>
            </a:pPr>
            <a:r>
              <a:rPr lang="en-US" sz="4800" b="1" dirty="0" smtClean="0">
                <a:solidFill>
                  <a:schemeClr val="tx1"/>
                </a:solidFill>
              </a:rPr>
              <a:t>BUILDING SESSIES STEP BY STEP</a:t>
            </a:r>
          </a:p>
          <a:p>
            <a:pPr marL="0" indent="0" algn="ctr">
              <a:buNone/>
            </a:pPr>
            <a:r>
              <a:rPr lang="en-US" sz="4000" b="1" dirty="0" smtClean="0">
                <a:solidFill>
                  <a:schemeClr val="tx1"/>
                </a:solidFill>
              </a:rPr>
              <a:t>Dr. </a:t>
            </a:r>
            <a:r>
              <a:rPr lang="en-US" sz="4000" b="1" dirty="0" err="1" smtClean="0">
                <a:solidFill>
                  <a:schemeClr val="tx1"/>
                </a:solidFill>
              </a:rPr>
              <a:t>Caviness</a:t>
            </a:r>
            <a:endParaRPr lang="en-US" sz="4000" b="1" dirty="0">
              <a:solidFill>
                <a:schemeClr val="tx1"/>
              </a:solidFill>
            </a:endParaRPr>
          </a:p>
          <a:p>
            <a:pPr marL="0" indent="0" algn="ctr">
              <a:buNone/>
            </a:pPr>
            <a:r>
              <a:rPr lang="en-US" sz="4000" b="1" dirty="0" smtClean="0">
                <a:solidFill>
                  <a:schemeClr val="tx1"/>
                </a:solidFill>
              </a:rPr>
              <a:t>Jade Deschamps</a:t>
            </a:r>
          </a:p>
          <a:p>
            <a:pPr marL="0" indent="0" algn="ctr">
              <a:buNone/>
            </a:pPr>
            <a:r>
              <a:rPr lang="en-US" sz="4000" b="1" dirty="0" smtClean="0">
                <a:solidFill>
                  <a:schemeClr val="tx1"/>
                </a:solidFill>
              </a:rPr>
              <a:t>3/16/2017</a:t>
            </a:r>
            <a:endParaRPr lang="en-US" sz="4000" b="1" dirty="0">
              <a:solidFill>
                <a:schemeClr val="tx1"/>
              </a:solidFill>
            </a:endParaRPr>
          </a:p>
        </p:txBody>
      </p:sp>
    </p:spTree>
    <p:extLst>
      <p:ext uri="{BB962C8B-B14F-4D97-AF65-F5344CB8AC3E}">
        <p14:creationId xmlns:p14="http://schemas.microsoft.com/office/powerpoint/2010/main" val="27183049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28180" y="461728"/>
            <a:ext cx="5149660" cy="3839340"/>
          </a:xfrm>
        </p:spPr>
        <p:txBody>
          <a:bodyPr/>
          <a:lstStyle/>
          <a:p>
            <a:r>
              <a:rPr lang="en-US" dirty="0" smtClean="0"/>
              <a:t>This is a “</a:t>
            </a:r>
            <a:r>
              <a:rPr lang="en-US" dirty="0" err="1" smtClean="0"/>
              <a:t>S.e.S.S.i.e</a:t>
            </a:r>
            <a:r>
              <a:rPr lang="en-US" dirty="0" smtClean="0"/>
              <a:t>”                (Sequential Substitution System)</a:t>
            </a:r>
          </a:p>
          <a:p>
            <a:r>
              <a:rPr lang="en-US" b="1" dirty="0" smtClean="0"/>
              <a:t>Three Basic Components</a:t>
            </a:r>
            <a:r>
              <a:rPr lang="en-US" dirty="0" smtClean="0"/>
              <a:t>:</a:t>
            </a:r>
          </a:p>
          <a:p>
            <a:pPr marL="457200" indent="-457200">
              <a:buFont typeface="+mj-lt"/>
              <a:buAutoNum type="arabicPeriod"/>
            </a:pPr>
            <a:r>
              <a:rPr lang="en-US" dirty="0"/>
              <a:t>The </a:t>
            </a:r>
            <a:r>
              <a:rPr lang="en-US" dirty="0" smtClean="0"/>
              <a:t>Ruleset</a:t>
            </a:r>
            <a:endParaRPr lang="en-US" dirty="0"/>
          </a:p>
          <a:p>
            <a:pPr marL="457200" indent="-457200">
              <a:buFont typeface="+mj-lt"/>
              <a:buAutoNum type="arabicPeriod"/>
            </a:pPr>
            <a:r>
              <a:rPr lang="en-US" dirty="0" smtClean="0"/>
              <a:t>The “</a:t>
            </a:r>
            <a:r>
              <a:rPr lang="en-US" dirty="0" err="1" smtClean="0"/>
              <a:t>Sessie</a:t>
            </a:r>
            <a:r>
              <a:rPr lang="en-US" dirty="0" smtClean="0"/>
              <a:t>” (the gray and red grid)</a:t>
            </a:r>
          </a:p>
          <a:p>
            <a:pPr marL="457200" indent="-457200">
              <a:buFont typeface="+mj-lt"/>
              <a:buAutoNum type="arabicPeriod"/>
            </a:pPr>
            <a:r>
              <a:rPr lang="en-US" dirty="0" smtClean="0"/>
              <a:t>The Network (nodes = yellow boxes)</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978" y="-89101"/>
            <a:ext cx="6555219" cy="5159041"/>
          </a:xfrm>
          <a:prstGeom prst="rect">
            <a:avLst/>
          </a:prstGeom>
          <a:solidFill>
            <a:schemeClr val="tx1"/>
          </a:solidFill>
        </p:spPr>
      </p:pic>
    </p:spTree>
    <p:extLst>
      <p:ext uri="{BB962C8B-B14F-4D97-AF65-F5344CB8AC3E}">
        <p14:creationId xmlns:p14="http://schemas.microsoft.com/office/powerpoint/2010/main" val="27096349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42" y="164397"/>
            <a:ext cx="5908158" cy="4649796"/>
          </a:xfrm>
          <a:prstGeom prst="rect">
            <a:avLst/>
          </a:prstGeom>
          <a:solidFill>
            <a:schemeClr val="tx1"/>
          </a:solidFill>
        </p:spPr>
      </p:pic>
      <p:sp>
        <p:nvSpPr>
          <p:cNvPr id="2" name="TextBox 1"/>
          <p:cNvSpPr txBox="1"/>
          <p:nvPr/>
        </p:nvSpPr>
        <p:spPr>
          <a:xfrm>
            <a:off x="0" y="164397"/>
            <a:ext cx="6172091" cy="5632311"/>
          </a:xfrm>
          <a:prstGeom prst="rect">
            <a:avLst/>
          </a:prstGeom>
          <a:noFill/>
        </p:spPr>
        <p:txBody>
          <a:bodyPr wrap="square" rtlCol="0">
            <a:spAutoFit/>
          </a:bodyPr>
          <a:lstStyle/>
          <a:p>
            <a:r>
              <a:rPr lang="en-US" sz="2400" b="1" dirty="0" smtClean="0">
                <a:solidFill>
                  <a:schemeClr val="bg1">
                    <a:lumMod val="95000"/>
                    <a:lumOff val="5000"/>
                  </a:schemeClr>
                </a:solidFill>
              </a:rPr>
              <a:t>The 4 Basic Principles</a:t>
            </a:r>
          </a:p>
          <a:p>
            <a:endParaRPr lang="en-US" sz="2400" dirty="0" smtClean="0">
              <a:solidFill>
                <a:schemeClr val="bg1">
                  <a:lumMod val="95000"/>
                  <a:lumOff val="5000"/>
                </a:schemeClr>
              </a:solidFill>
            </a:endParaRPr>
          </a:p>
          <a:p>
            <a:r>
              <a:rPr lang="en-US" sz="2400" dirty="0" smtClean="0">
                <a:solidFill>
                  <a:schemeClr val="bg1">
                    <a:lumMod val="95000"/>
                    <a:lumOff val="5000"/>
                  </a:schemeClr>
                </a:solidFill>
              </a:rPr>
              <a:t>1. </a:t>
            </a:r>
            <a:r>
              <a:rPr lang="en-US" sz="2400" b="1" dirty="0" smtClean="0">
                <a:solidFill>
                  <a:schemeClr val="bg1">
                    <a:lumMod val="95000"/>
                    <a:lumOff val="5000"/>
                  </a:schemeClr>
                </a:solidFill>
              </a:rPr>
              <a:t>Rules</a:t>
            </a:r>
            <a:r>
              <a:rPr lang="en-US" sz="2400" dirty="0" smtClean="0">
                <a:solidFill>
                  <a:schemeClr val="bg1">
                    <a:lumMod val="95000"/>
                    <a:lumOff val="5000"/>
                  </a:schemeClr>
                </a:solidFill>
              </a:rPr>
              <a:t> cause </a:t>
            </a:r>
            <a:r>
              <a:rPr lang="en-US" sz="2400" dirty="0" err="1" smtClean="0">
                <a:solidFill>
                  <a:schemeClr val="bg1">
                    <a:lumMod val="95000"/>
                    <a:lumOff val="5000"/>
                  </a:schemeClr>
                </a:solidFill>
              </a:rPr>
              <a:t>Sessies</a:t>
            </a:r>
            <a:r>
              <a:rPr lang="en-US" sz="2400" dirty="0" smtClean="0">
                <a:solidFill>
                  <a:schemeClr val="bg1">
                    <a:lumMod val="95000"/>
                    <a:lumOff val="5000"/>
                  </a:schemeClr>
                </a:solidFill>
              </a:rPr>
              <a:t> to </a:t>
            </a:r>
            <a:r>
              <a:rPr lang="en-US" sz="2400" b="1" dirty="0" smtClean="0">
                <a:solidFill>
                  <a:schemeClr val="bg1">
                    <a:lumMod val="95000"/>
                    <a:lumOff val="5000"/>
                  </a:schemeClr>
                </a:solidFill>
              </a:rPr>
              <a:t>change.</a:t>
            </a:r>
          </a:p>
          <a:p>
            <a:r>
              <a:rPr lang="en-US" sz="2400" dirty="0" smtClean="0">
                <a:solidFill>
                  <a:schemeClr val="bg1">
                    <a:lumMod val="95000"/>
                    <a:lumOff val="5000"/>
                  </a:schemeClr>
                </a:solidFill>
              </a:rPr>
              <a:t>They </a:t>
            </a:r>
            <a:r>
              <a:rPr lang="en-US" sz="2400" b="1" dirty="0" smtClean="0">
                <a:solidFill>
                  <a:schemeClr val="bg1">
                    <a:lumMod val="95000"/>
                    <a:lumOff val="5000"/>
                  </a:schemeClr>
                </a:solidFill>
              </a:rPr>
              <a:t>destroy</a:t>
            </a:r>
            <a:r>
              <a:rPr lang="en-US" sz="2400" dirty="0" smtClean="0">
                <a:solidFill>
                  <a:schemeClr val="bg1">
                    <a:lumMod val="95000"/>
                    <a:lumOff val="5000"/>
                  </a:schemeClr>
                </a:solidFill>
              </a:rPr>
              <a:t> old blocks and </a:t>
            </a:r>
            <a:r>
              <a:rPr lang="en-US" sz="2400" b="1" dirty="0" smtClean="0">
                <a:solidFill>
                  <a:schemeClr val="bg1">
                    <a:lumMod val="95000"/>
                    <a:lumOff val="5000"/>
                  </a:schemeClr>
                </a:solidFill>
              </a:rPr>
              <a:t>exchange </a:t>
            </a:r>
            <a:r>
              <a:rPr lang="en-US" sz="2400" dirty="0" smtClean="0">
                <a:solidFill>
                  <a:schemeClr val="bg1">
                    <a:lumMod val="95000"/>
                    <a:lumOff val="5000"/>
                  </a:schemeClr>
                </a:solidFill>
              </a:rPr>
              <a:t>them for new blocks.</a:t>
            </a:r>
          </a:p>
          <a:p>
            <a:endParaRPr lang="en-US" sz="2400" dirty="0">
              <a:solidFill>
                <a:schemeClr val="bg1">
                  <a:lumMod val="95000"/>
                  <a:lumOff val="5000"/>
                </a:schemeClr>
              </a:solidFill>
            </a:endParaRPr>
          </a:p>
          <a:p>
            <a:r>
              <a:rPr lang="en-US" sz="2400" dirty="0" smtClean="0">
                <a:solidFill>
                  <a:schemeClr val="bg1">
                    <a:lumMod val="95000"/>
                    <a:lumOff val="5000"/>
                  </a:schemeClr>
                </a:solidFill>
              </a:rPr>
              <a:t>2. We read </a:t>
            </a:r>
            <a:r>
              <a:rPr lang="en-US" sz="2400" dirty="0" err="1">
                <a:solidFill>
                  <a:schemeClr val="bg1">
                    <a:lumMod val="95000"/>
                    <a:lumOff val="5000"/>
                  </a:schemeClr>
                </a:solidFill>
              </a:rPr>
              <a:t>Sessies</a:t>
            </a:r>
            <a:r>
              <a:rPr lang="en-US" sz="2400" dirty="0">
                <a:solidFill>
                  <a:schemeClr val="bg1">
                    <a:lumMod val="95000"/>
                    <a:lumOff val="5000"/>
                  </a:schemeClr>
                </a:solidFill>
              </a:rPr>
              <a:t> from </a:t>
            </a:r>
            <a:r>
              <a:rPr lang="en-US" sz="2400" b="1" dirty="0">
                <a:solidFill>
                  <a:schemeClr val="bg1">
                    <a:lumMod val="95000"/>
                    <a:lumOff val="5000"/>
                  </a:schemeClr>
                </a:solidFill>
              </a:rPr>
              <a:t>left</a:t>
            </a:r>
            <a:r>
              <a:rPr lang="en-US" sz="2400" dirty="0">
                <a:solidFill>
                  <a:schemeClr val="bg1">
                    <a:lumMod val="95000"/>
                    <a:lumOff val="5000"/>
                  </a:schemeClr>
                </a:solidFill>
              </a:rPr>
              <a:t> to </a:t>
            </a:r>
            <a:r>
              <a:rPr lang="en-US" sz="2400" b="1" dirty="0" smtClean="0">
                <a:solidFill>
                  <a:schemeClr val="bg1">
                    <a:lumMod val="95000"/>
                    <a:lumOff val="5000"/>
                  </a:schemeClr>
                </a:solidFill>
              </a:rPr>
              <a:t>right</a:t>
            </a:r>
            <a:endParaRPr lang="en-US" sz="2400" dirty="0" smtClean="0">
              <a:solidFill>
                <a:schemeClr val="bg1">
                  <a:lumMod val="95000"/>
                  <a:lumOff val="5000"/>
                </a:schemeClr>
              </a:solidFill>
            </a:endParaRPr>
          </a:p>
          <a:p>
            <a:endParaRPr lang="en-US" sz="2400" dirty="0">
              <a:solidFill>
                <a:schemeClr val="bg1">
                  <a:lumMod val="95000"/>
                  <a:lumOff val="5000"/>
                </a:schemeClr>
              </a:solidFill>
            </a:endParaRPr>
          </a:p>
          <a:p>
            <a:r>
              <a:rPr lang="en-US" sz="2400" dirty="0" smtClean="0">
                <a:solidFill>
                  <a:schemeClr val="bg1">
                    <a:lumMod val="95000"/>
                    <a:lumOff val="5000"/>
                  </a:schemeClr>
                </a:solidFill>
              </a:rPr>
              <a:t>3. We use only 1 rule per row, and</a:t>
            </a:r>
          </a:p>
          <a:p>
            <a:r>
              <a:rPr lang="en-US" sz="2400" b="1" dirty="0">
                <a:solidFill>
                  <a:schemeClr val="bg1">
                    <a:lumMod val="95000"/>
                    <a:lumOff val="5000"/>
                  </a:schemeClr>
                </a:solidFill>
              </a:rPr>
              <a:t>u</a:t>
            </a:r>
            <a:r>
              <a:rPr lang="en-US" sz="2400" b="1" dirty="0" smtClean="0">
                <a:solidFill>
                  <a:schemeClr val="bg1">
                    <a:lumMod val="95000"/>
                    <a:lumOff val="5000"/>
                  </a:schemeClr>
                </a:solidFill>
              </a:rPr>
              <a:t>se the 1</a:t>
            </a:r>
            <a:r>
              <a:rPr lang="en-US" sz="2400" b="1" baseline="30000" dirty="0" smtClean="0">
                <a:solidFill>
                  <a:schemeClr val="bg1">
                    <a:lumMod val="95000"/>
                    <a:lumOff val="5000"/>
                  </a:schemeClr>
                </a:solidFill>
              </a:rPr>
              <a:t>st</a:t>
            </a:r>
            <a:r>
              <a:rPr lang="en-US" sz="2400" b="1" dirty="0" smtClean="0">
                <a:solidFill>
                  <a:schemeClr val="bg1">
                    <a:lumMod val="95000"/>
                    <a:lumOff val="5000"/>
                  </a:schemeClr>
                </a:solidFill>
              </a:rPr>
              <a:t> row that works.</a:t>
            </a:r>
          </a:p>
          <a:p>
            <a:endParaRPr lang="en-US" sz="2400" dirty="0">
              <a:solidFill>
                <a:schemeClr val="bg1">
                  <a:lumMod val="95000"/>
                  <a:lumOff val="5000"/>
                </a:schemeClr>
              </a:solidFill>
            </a:endParaRPr>
          </a:p>
          <a:p>
            <a:r>
              <a:rPr lang="en-US" sz="2400" dirty="0" smtClean="0">
                <a:solidFill>
                  <a:schemeClr val="bg1">
                    <a:lumMod val="95000"/>
                    <a:lumOff val="5000"/>
                  </a:schemeClr>
                </a:solidFill>
              </a:rPr>
              <a:t>4. A </a:t>
            </a:r>
            <a:r>
              <a:rPr lang="en-US" sz="2400" b="1" dirty="0" smtClean="0">
                <a:solidFill>
                  <a:srgbClr val="FFFF00"/>
                </a:solidFill>
              </a:rPr>
              <a:t>Yellow Box </a:t>
            </a:r>
            <a:r>
              <a:rPr lang="en-US" sz="2400" dirty="0" smtClean="0">
                <a:solidFill>
                  <a:schemeClr val="bg1">
                    <a:lumMod val="95000"/>
                    <a:lumOff val="5000"/>
                  </a:schemeClr>
                </a:solidFill>
              </a:rPr>
              <a:t>means a rule was used.</a:t>
            </a:r>
            <a:endParaRPr lang="en-US" sz="2400" b="1" dirty="0" smtClean="0">
              <a:solidFill>
                <a:schemeClr val="bg1"/>
              </a:solidFill>
            </a:endParaRPr>
          </a:p>
          <a:p>
            <a:r>
              <a:rPr lang="en-US" sz="2400" b="1" dirty="0" smtClean="0">
                <a:solidFill>
                  <a:schemeClr val="bg1">
                    <a:lumMod val="65000"/>
                    <a:lumOff val="35000"/>
                  </a:schemeClr>
                </a:solidFill>
              </a:rPr>
              <a:t>Gray horizontal lines </a:t>
            </a:r>
            <a:r>
              <a:rPr lang="en-US" sz="2400" dirty="0" smtClean="0">
                <a:solidFill>
                  <a:schemeClr val="bg1"/>
                </a:solidFill>
              </a:rPr>
              <a:t>pair with </a:t>
            </a:r>
            <a:r>
              <a:rPr lang="en-US" sz="2400" dirty="0" smtClean="0">
                <a:solidFill>
                  <a:srgbClr val="FFFF00"/>
                </a:solidFill>
              </a:rPr>
              <a:t>yellow boxes. </a:t>
            </a:r>
            <a:r>
              <a:rPr lang="en-US" sz="2400" dirty="0" smtClean="0">
                <a:solidFill>
                  <a:schemeClr val="bg1"/>
                </a:solidFill>
              </a:rPr>
              <a:t>(How the boxes connect will be introduced later).</a:t>
            </a:r>
            <a:endParaRPr lang="en-US" sz="2400" b="1" dirty="0">
              <a:solidFill>
                <a:srgbClr val="FFFF00"/>
              </a:solidFill>
            </a:endParaRPr>
          </a:p>
        </p:txBody>
      </p:sp>
      <p:sp>
        <p:nvSpPr>
          <p:cNvPr id="3" name="TextBox 2"/>
          <p:cNvSpPr txBox="1"/>
          <p:nvPr/>
        </p:nvSpPr>
        <p:spPr>
          <a:xfrm>
            <a:off x="6587412" y="164397"/>
            <a:ext cx="1967205" cy="261610"/>
          </a:xfrm>
          <a:prstGeom prst="rect">
            <a:avLst/>
          </a:prstGeom>
          <a:noFill/>
        </p:spPr>
        <p:txBody>
          <a:bodyPr wrap="none" rtlCol="0">
            <a:spAutoFit/>
          </a:bodyPr>
          <a:lstStyle/>
          <a:p>
            <a:r>
              <a:rPr lang="en-US" sz="1100" b="1" dirty="0" err="1" smtClean="0">
                <a:solidFill>
                  <a:schemeClr val="bg1">
                    <a:lumMod val="95000"/>
                    <a:lumOff val="5000"/>
                  </a:schemeClr>
                </a:solidFill>
              </a:rPr>
              <a:t>Sessie</a:t>
            </a:r>
            <a:r>
              <a:rPr lang="en-US" sz="1100" b="1" dirty="0" smtClean="0">
                <a:solidFill>
                  <a:schemeClr val="bg1">
                    <a:lumMod val="95000"/>
                    <a:lumOff val="5000"/>
                  </a:schemeClr>
                </a:solidFill>
              </a:rPr>
              <a:t> (aka a grid of cells)</a:t>
            </a:r>
            <a:endParaRPr lang="en-US" sz="1100" b="1" dirty="0">
              <a:solidFill>
                <a:schemeClr val="bg1">
                  <a:lumMod val="95000"/>
                  <a:lumOff val="5000"/>
                </a:schemeClr>
              </a:solidFill>
            </a:endParaRPr>
          </a:p>
        </p:txBody>
      </p:sp>
      <p:cxnSp>
        <p:nvCxnSpPr>
          <p:cNvPr id="14" name="Straight Connector 13"/>
          <p:cNvCxnSpPr/>
          <p:nvPr/>
        </p:nvCxnSpPr>
        <p:spPr>
          <a:xfrm flipV="1">
            <a:off x="11029110" y="595422"/>
            <a:ext cx="666704" cy="1"/>
          </a:xfrm>
          <a:prstGeom prst="line">
            <a:avLst/>
          </a:prstGeom>
          <a:ln>
            <a:solidFill>
              <a:schemeClr val="tx1">
                <a:lumMod val="6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72670" y="595422"/>
            <a:ext cx="298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272670" y="733647"/>
            <a:ext cx="286246" cy="10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272670" y="871208"/>
            <a:ext cx="298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272670" y="1013636"/>
            <a:ext cx="298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260572" y="1122186"/>
            <a:ext cx="298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62308" y="4868934"/>
            <a:ext cx="5348828" cy="923330"/>
          </a:xfrm>
          <a:prstGeom prst="rect">
            <a:avLst/>
          </a:prstGeom>
          <a:noFill/>
        </p:spPr>
        <p:txBody>
          <a:bodyPr wrap="square" rtlCol="0">
            <a:spAutoFit/>
          </a:bodyPr>
          <a:lstStyle/>
          <a:p>
            <a:r>
              <a:rPr lang="en-US" dirty="0">
                <a:solidFill>
                  <a:schemeClr val="bg1">
                    <a:lumMod val="95000"/>
                    <a:lumOff val="5000"/>
                  </a:schemeClr>
                </a:solidFill>
              </a:rPr>
              <a:t>Yellow box 1 w/ Node 1, Box 2 w/ Node 2… and so on.</a:t>
            </a:r>
          </a:p>
          <a:p>
            <a:endParaRPr lang="en-US" dirty="0"/>
          </a:p>
        </p:txBody>
      </p:sp>
      <p:sp>
        <p:nvSpPr>
          <p:cNvPr id="23" name="TextBox 22"/>
          <p:cNvSpPr txBox="1"/>
          <p:nvPr/>
        </p:nvSpPr>
        <p:spPr>
          <a:xfrm>
            <a:off x="7556176" y="480748"/>
            <a:ext cx="748923" cy="923330"/>
          </a:xfrm>
          <a:prstGeom prst="rect">
            <a:avLst/>
          </a:prstGeom>
          <a:noFill/>
        </p:spPr>
        <p:txBody>
          <a:bodyPr wrap="none" rtlCol="0">
            <a:spAutoFit/>
          </a:bodyPr>
          <a:lstStyle/>
          <a:p>
            <a:r>
              <a:rPr lang="en-US" sz="900" dirty="0" smtClean="0">
                <a:solidFill>
                  <a:schemeClr val="bg1">
                    <a:lumMod val="95000"/>
                    <a:lumOff val="5000"/>
                  </a:schemeClr>
                </a:solidFill>
              </a:rPr>
              <a:t>Node 1</a:t>
            </a:r>
          </a:p>
          <a:p>
            <a:r>
              <a:rPr lang="en-US" sz="900" dirty="0" smtClean="0">
                <a:solidFill>
                  <a:schemeClr val="bg1">
                    <a:lumMod val="95000"/>
                    <a:lumOff val="5000"/>
                  </a:schemeClr>
                </a:solidFill>
              </a:rPr>
              <a:t>Node 2</a:t>
            </a:r>
          </a:p>
          <a:p>
            <a:r>
              <a:rPr lang="en-US" sz="900" dirty="0" smtClean="0">
                <a:solidFill>
                  <a:schemeClr val="bg1">
                    <a:lumMod val="95000"/>
                    <a:lumOff val="5000"/>
                  </a:schemeClr>
                </a:solidFill>
              </a:rPr>
              <a:t>Node 3</a:t>
            </a:r>
          </a:p>
          <a:p>
            <a:r>
              <a:rPr lang="en-US" sz="900" dirty="0" smtClean="0">
                <a:solidFill>
                  <a:schemeClr val="bg1">
                    <a:lumMod val="95000"/>
                    <a:lumOff val="5000"/>
                  </a:schemeClr>
                </a:solidFill>
              </a:rPr>
              <a:t>Node 4</a:t>
            </a:r>
          </a:p>
          <a:p>
            <a:r>
              <a:rPr lang="en-US" sz="900" dirty="0" smtClean="0">
                <a:solidFill>
                  <a:schemeClr val="bg1">
                    <a:lumMod val="95000"/>
                    <a:lumOff val="5000"/>
                  </a:schemeClr>
                </a:solidFill>
              </a:rPr>
              <a:t>And so on</a:t>
            </a:r>
          </a:p>
          <a:p>
            <a:endParaRPr lang="en-US" sz="900" dirty="0">
              <a:solidFill>
                <a:schemeClr val="bg1">
                  <a:lumMod val="95000"/>
                  <a:lumOff val="5000"/>
                </a:schemeClr>
              </a:solidFill>
            </a:endParaRPr>
          </a:p>
        </p:txBody>
      </p:sp>
      <p:sp>
        <p:nvSpPr>
          <p:cNvPr id="24" name="Right Arrow 23"/>
          <p:cNvSpPr/>
          <p:nvPr/>
        </p:nvSpPr>
        <p:spPr>
          <a:xfrm>
            <a:off x="5773479" y="5018567"/>
            <a:ext cx="712381" cy="2870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11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circle(in)">
                                      <p:cBhvr>
                                        <p:cTn id="24" dur="20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1000"/>
                                        <p:tgtEl>
                                          <p:spTgt spid="2">
                                            <p:txEl>
                                              <p:pRg st="7" end="7"/>
                                            </p:txEl>
                                          </p:spTgt>
                                        </p:tgtEl>
                                      </p:cBhvr>
                                    </p:animEffect>
                                    <p:anim calcmode="lin" valueType="num">
                                      <p:cBhvr>
                                        <p:cTn id="3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1000"/>
                                        <p:tgtEl>
                                          <p:spTgt spid="2">
                                            <p:txEl>
                                              <p:pRg st="8" end="8"/>
                                            </p:txEl>
                                          </p:spTgt>
                                        </p:tgtEl>
                                      </p:cBhvr>
                                    </p:animEffect>
                                    <p:anim calcmode="lin" valueType="num">
                                      <p:cBhvr>
                                        <p:cTn id="35"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1000"/>
                                        <p:tgtEl>
                                          <p:spTgt spid="2">
                                            <p:txEl>
                                              <p:pRg st="10" end="10"/>
                                            </p:txEl>
                                          </p:spTgt>
                                        </p:tgtEl>
                                      </p:cBhvr>
                                    </p:animEffect>
                                    <p:anim calcmode="lin" valueType="num">
                                      <p:cBhvr>
                                        <p:cTn id="42"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
                                            <p:txEl>
                                              <p:pRg st="11" end="11"/>
                                            </p:txEl>
                                          </p:spTgt>
                                        </p:tgtEl>
                                        <p:attrNameLst>
                                          <p:attrName>style.visibility</p:attrName>
                                        </p:attrNameLst>
                                      </p:cBhvr>
                                      <p:to>
                                        <p:strVal val="visible"/>
                                      </p:to>
                                    </p:set>
                                    <p:animEffect transition="in" filter="fade">
                                      <p:cBhvr>
                                        <p:cTn id="48" dur="1000"/>
                                        <p:tgtEl>
                                          <p:spTgt spid="2">
                                            <p:txEl>
                                              <p:pRg st="11" end="11"/>
                                            </p:txEl>
                                          </p:spTgt>
                                        </p:tgtEl>
                                      </p:cBhvr>
                                    </p:animEffect>
                                    <p:anim calcmode="lin" valueType="num">
                                      <p:cBhvr>
                                        <p:cTn id="49"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50"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1000"/>
                                        <p:tgtEl>
                                          <p:spTgt spid="22">
                                            <p:txEl>
                                              <p:pRg st="0" end="0"/>
                                            </p:txEl>
                                          </p:spTgt>
                                        </p:tgtEl>
                                      </p:cBhvr>
                                    </p:animEffect>
                                    <p:anim calcmode="lin" valueType="num">
                                      <p:cBhvr>
                                        <p:cTn id="61"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328" y="199763"/>
            <a:ext cx="9466470" cy="6488692"/>
          </a:xfrm>
          <a:solidFill>
            <a:schemeClr val="tx1"/>
          </a:solidFill>
        </p:spPr>
      </p:pic>
      <p:sp>
        <p:nvSpPr>
          <p:cNvPr id="19" name="Rectangle 18"/>
          <p:cNvSpPr/>
          <p:nvPr/>
        </p:nvSpPr>
        <p:spPr>
          <a:xfrm>
            <a:off x="2733773" y="1055802"/>
            <a:ext cx="6730738" cy="49019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Rectangle 1"/>
          <p:cNvSpPr/>
          <p:nvPr/>
        </p:nvSpPr>
        <p:spPr>
          <a:xfrm>
            <a:off x="626806" y="796412"/>
            <a:ext cx="1135626" cy="41590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ight Arrow 7"/>
          <p:cNvSpPr/>
          <p:nvPr/>
        </p:nvSpPr>
        <p:spPr>
          <a:xfrm rot="11828608">
            <a:off x="1752970" y="859356"/>
            <a:ext cx="978408" cy="1637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33774" y="882671"/>
            <a:ext cx="6279598" cy="923330"/>
          </a:xfrm>
          <a:prstGeom prst="rect">
            <a:avLst/>
          </a:prstGeom>
          <a:noFill/>
        </p:spPr>
        <p:txBody>
          <a:bodyPr wrap="square" rtlCol="0">
            <a:spAutoFit/>
          </a:bodyPr>
          <a:lstStyle/>
          <a:p>
            <a:r>
              <a:rPr lang="en-US" dirty="0" smtClean="0">
                <a:solidFill>
                  <a:schemeClr val="bg1"/>
                </a:solidFill>
              </a:rPr>
              <a:t>You can start with any state string. This one is “BAB”. (Red-Gray-red corresponds to B-A-B)</a:t>
            </a:r>
          </a:p>
          <a:p>
            <a:endParaRPr lang="en-US" dirty="0">
              <a:solidFill>
                <a:schemeClr val="bg1"/>
              </a:solidFill>
            </a:endParaRPr>
          </a:p>
        </p:txBody>
      </p:sp>
      <p:sp>
        <p:nvSpPr>
          <p:cNvPr id="10" name="Right Arrow 9"/>
          <p:cNvSpPr/>
          <p:nvPr/>
        </p:nvSpPr>
        <p:spPr>
          <a:xfrm rot="14894159">
            <a:off x="503800" y="1262473"/>
            <a:ext cx="978408" cy="1637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92156" y="1852167"/>
            <a:ext cx="2816797" cy="369332"/>
          </a:xfrm>
          <a:prstGeom prst="rect">
            <a:avLst/>
          </a:prstGeom>
          <a:noFill/>
        </p:spPr>
        <p:txBody>
          <a:bodyPr wrap="none" rtlCol="0">
            <a:spAutoFit/>
          </a:bodyPr>
          <a:lstStyle/>
          <a:p>
            <a:r>
              <a:rPr lang="en-US" dirty="0" smtClean="0">
                <a:solidFill>
                  <a:schemeClr val="bg1"/>
                </a:solidFill>
              </a:rPr>
              <a:t>This row matches Rule 1</a:t>
            </a:r>
            <a:endParaRPr lang="en-US" dirty="0">
              <a:solidFill>
                <a:schemeClr val="bg1"/>
              </a:solidFill>
            </a:endParaRPr>
          </a:p>
        </p:txBody>
      </p:sp>
      <p:sp>
        <p:nvSpPr>
          <p:cNvPr id="11" name="Rectangle 10"/>
          <p:cNvSpPr/>
          <p:nvPr/>
        </p:nvSpPr>
        <p:spPr>
          <a:xfrm>
            <a:off x="3805287" y="5496075"/>
            <a:ext cx="6096000" cy="369332"/>
          </a:xfrm>
          <a:prstGeom prst="rect">
            <a:avLst/>
          </a:prstGeom>
        </p:spPr>
        <p:txBody>
          <a:bodyPr>
            <a:spAutoFit/>
          </a:bodyPr>
          <a:lstStyle/>
          <a:p>
            <a:r>
              <a:rPr lang="en-US" dirty="0">
                <a:solidFill>
                  <a:schemeClr val="bg1"/>
                </a:solidFill>
              </a:rPr>
              <a:t>Rule </a:t>
            </a:r>
            <a:r>
              <a:rPr lang="en-US" dirty="0" smtClean="0">
                <a:solidFill>
                  <a:schemeClr val="bg1"/>
                </a:solidFill>
              </a:rPr>
              <a:t>1</a:t>
            </a:r>
            <a:endParaRPr lang="en-US" dirty="0">
              <a:solidFill>
                <a:schemeClr val="bg1"/>
              </a:solidFill>
            </a:endParaRPr>
          </a:p>
        </p:txBody>
      </p:sp>
      <p:sp>
        <p:nvSpPr>
          <p:cNvPr id="13" name="Right Arrow 12"/>
          <p:cNvSpPr/>
          <p:nvPr/>
        </p:nvSpPr>
        <p:spPr>
          <a:xfrm rot="10800000">
            <a:off x="2720977" y="5589951"/>
            <a:ext cx="978408" cy="1637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79603" y="615820"/>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64268" y="638965"/>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877078" y="625151"/>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25167" y="5857029"/>
            <a:ext cx="5036511" cy="646331"/>
          </a:xfrm>
          <a:prstGeom prst="rect">
            <a:avLst/>
          </a:prstGeom>
          <a:noFill/>
        </p:spPr>
        <p:txBody>
          <a:bodyPr wrap="square" rtlCol="0">
            <a:spAutoFit/>
          </a:bodyPr>
          <a:lstStyle/>
          <a:p>
            <a:r>
              <a:rPr lang="en-US" dirty="0" smtClean="0">
                <a:solidFill>
                  <a:schemeClr val="bg1"/>
                </a:solidFill>
              </a:rPr>
              <a:t>We </a:t>
            </a:r>
            <a:r>
              <a:rPr lang="en-US" b="1" dirty="0" smtClean="0">
                <a:solidFill>
                  <a:schemeClr val="bg1"/>
                </a:solidFill>
              </a:rPr>
              <a:t>only</a:t>
            </a:r>
            <a:r>
              <a:rPr lang="en-US" dirty="0" smtClean="0">
                <a:solidFill>
                  <a:schemeClr val="bg1"/>
                </a:solidFill>
              </a:rPr>
              <a:t> use the first “substitution rule” that works. </a:t>
            </a:r>
            <a:endParaRPr lang="en-US" dirty="0">
              <a:solidFill>
                <a:schemeClr val="bg1"/>
              </a:solidFill>
            </a:endParaRPr>
          </a:p>
        </p:txBody>
      </p:sp>
      <p:cxnSp>
        <p:nvCxnSpPr>
          <p:cNvPr id="20" name="Straight Connector 19"/>
          <p:cNvCxnSpPr/>
          <p:nvPr/>
        </p:nvCxnSpPr>
        <p:spPr>
          <a:xfrm>
            <a:off x="830424" y="5957740"/>
            <a:ext cx="1688841" cy="53636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756854" y="5865407"/>
            <a:ext cx="1582909" cy="60299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6446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10" grpId="0" animBg="1"/>
      <p:bldP spid="9" grpId="0"/>
      <p:bldP spid="11" grpId="0"/>
      <p:bldP spid="13" grpId="0" animBg="1"/>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27074"/>
            <a:ext cx="9466470" cy="6488692"/>
          </a:xfrm>
          <a:prstGeom prst="rect">
            <a:avLst/>
          </a:prstGeom>
          <a:solidFill>
            <a:schemeClr val="tx1"/>
          </a:solidFill>
        </p:spPr>
      </p:pic>
      <p:sp>
        <p:nvSpPr>
          <p:cNvPr id="5" name="Rectangle 4"/>
          <p:cNvSpPr/>
          <p:nvPr/>
        </p:nvSpPr>
        <p:spPr>
          <a:xfrm>
            <a:off x="602538" y="918680"/>
            <a:ext cx="1127244" cy="40397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endParaRPr>
          </a:p>
        </p:txBody>
      </p:sp>
      <p:sp>
        <p:nvSpPr>
          <p:cNvPr id="8" name="Freeform 7"/>
          <p:cNvSpPr/>
          <p:nvPr/>
        </p:nvSpPr>
        <p:spPr>
          <a:xfrm>
            <a:off x="3312785" y="1523431"/>
            <a:ext cx="6259398" cy="4232635"/>
          </a:xfrm>
          <a:custGeom>
            <a:avLst/>
            <a:gdLst>
              <a:gd name="connsiteX0" fmla="*/ 1055802 w 6259398"/>
              <a:gd name="connsiteY0" fmla="*/ 2516957 h 4232635"/>
              <a:gd name="connsiteX1" fmla="*/ 1065229 w 6259398"/>
              <a:gd name="connsiteY1" fmla="*/ 2026763 h 4232635"/>
              <a:gd name="connsiteX2" fmla="*/ 791852 w 6259398"/>
              <a:gd name="connsiteY2" fmla="*/ 1998483 h 4232635"/>
              <a:gd name="connsiteX3" fmla="*/ 848412 w 6259398"/>
              <a:gd name="connsiteY3" fmla="*/ 2639505 h 4232635"/>
              <a:gd name="connsiteX4" fmla="*/ 0 w 6259398"/>
              <a:gd name="connsiteY4" fmla="*/ 2573518 h 4232635"/>
              <a:gd name="connsiteX5" fmla="*/ 103695 w 6259398"/>
              <a:gd name="connsiteY5" fmla="*/ 659876 h 4232635"/>
              <a:gd name="connsiteX6" fmla="*/ 5495827 w 6259398"/>
              <a:gd name="connsiteY6" fmla="*/ 0 h 4232635"/>
              <a:gd name="connsiteX7" fmla="*/ 6259398 w 6259398"/>
              <a:gd name="connsiteY7" fmla="*/ 1338606 h 4232635"/>
              <a:gd name="connsiteX8" fmla="*/ 6004874 w 6259398"/>
              <a:gd name="connsiteY8" fmla="*/ 4232635 h 4232635"/>
              <a:gd name="connsiteX9" fmla="*/ 1480008 w 6259398"/>
              <a:gd name="connsiteY9" fmla="*/ 3214540 h 4232635"/>
              <a:gd name="connsiteX10" fmla="*/ 1055802 w 6259398"/>
              <a:gd name="connsiteY10" fmla="*/ 2516957 h 423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59398" h="4232635">
                <a:moveTo>
                  <a:pt x="1055802" y="2516957"/>
                </a:moveTo>
                <a:lnTo>
                  <a:pt x="1065229" y="2026763"/>
                </a:lnTo>
                <a:lnTo>
                  <a:pt x="791852" y="1998483"/>
                </a:lnTo>
                <a:lnTo>
                  <a:pt x="848412" y="2639505"/>
                </a:lnTo>
                <a:lnTo>
                  <a:pt x="0" y="2573518"/>
                </a:lnTo>
                <a:lnTo>
                  <a:pt x="103695" y="659876"/>
                </a:lnTo>
                <a:lnTo>
                  <a:pt x="5495827" y="0"/>
                </a:lnTo>
                <a:lnTo>
                  <a:pt x="6259398" y="1338606"/>
                </a:lnTo>
                <a:lnTo>
                  <a:pt x="6004874" y="4232635"/>
                </a:lnTo>
                <a:lnTo>
                  <a:pt x="1480008" y="3214540"/>
                </a:lnTo>
                <a:lnTo>
                  <a:pt x="1055802" y="251695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Up Arrow 5"/>
          <p:cNvSpPr/>
          <p:nvPr/>
        </p:nvSpPr>
        <p:spPr>
          <a:xfrm rot="16200000">
            <a:off x="1557154" y="333807"/>
            <a:ext cx="139959" cy="53589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870797" y="425251"/>
            <a:ext cx="6277681" cy="369332"/>
          </a:xfrm>
          <a:prstGeom prst="rect">
            <a:avLst/>
          </a:prstGeom>
          <a:noFill/>
        </p:spPr>
        <p:txBody>
          <a:bodyPr wrap="none" rtlCol="0">
            <a:spAutoFit/>
          </a:bodyPr>
          <a:lstStyle/>
          <a:p>
            <a:r>
              <a:rPr lang="en-US" dirty="0" smtClean="0">
                <a:solidFill>
                  <a:schemeClr val="bg1"/>
                </a:solidFill>
              </a:rPr>
              <a:t>Numbers convey that </a:t>
            </a:r>
            <a:r>
              <a:rPr lang="en-US" b="1" dirty="0" smtClean="0">
                <a:solidFill>
                  <a:schemeClr val="bg1"/>
                </a:solidFill>
              </a:rPr>
              <a:t>Rule 1</a:t>
            </a:r>
            <a:r>
              <a:rPr lang="en-US" dirty="0" smtClean="0">
                <a:solidFill>
                  <a:schemeClr val="bg1"/>
                </a:solidFill>
              </a:rPr>
              <a:t> matched with these cells</a:t>
            </a:r>
            <a:endParaRPr lang="en-US" dirty="0">
              <a:solidFill>
                <a:schemeClr val="bg1"/>
              </a:solidFill>
            </a:endParaRPr>
          </a:p>
        </p:txBody>
      </p:sp>
      <p:sp>
        <p:nvSpPr>
          <p:cNvPr id="7" name="Up Arrow 6"/>
          <p:cNvSpPr/>
          <p:nvPr/>
        </p:nvSpPr>
        <p:spPr>
          <a:xfrm rot="13607203">
            <a:off x="4815028" y="2468028"/>
            <a:ext cx="250941" cy="1160710"/>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40657" y="2270315"/>
            <a:ext cx="1008609" cy="369332"/>
          </a:xfrm>
          <a:prstGeom prst="rect">
            <a:avLst/>
          </a:prstGeom>
          <a:noFill/>
        </p:spPr>
        <p:txBody>
          <a:bodyPr wrap="none" rtlCol="0">
            <a:spAutoFit/>
          </a:bodyPr>
          <a:lstStyle/>
          <a:p>
            <a:r>
              <a:rPr lang="en-US" dirty="0" smtClean="0">
                <a:solidFill>
                  <a:schemeClr val="bg1"/>
                </a:solidFill>
              </a:rPr>
              <a:t>Node 1</a:t>
            </a:r>
            <a:endParaRPr lang="en-US" dirty="0">
              <a:solidFill>
                <a:schemeClr val="bg1"/>
              </a:solidFill>
            </a:endParaRPr>
          </a:p>
        </p:txBody>
      </p:sp>
      <p:sp>
        <p:nvSpPr>
          <p:cNvPr id="9" name="Right Arrow 8"/>
          <p:cNvSpPr/>
          <p:nvPr/>
        </p:nvSpPr>
        <p:spPr>
          <a:xfrm rot="16200000">
            <a:off x="430658" y="1287378"/>
            <a:ext cx="799453" cy="2053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p:cNvSpPr txBox="1"/>
          <p:nvPr/>
        </p:nvSpPr>
        <p:spPr>
          <a:xfrm>
            <a:off x="201288" y="1863539"/>
            <a:ext cx="1929743" cy="415498"/>
          </a:xfrm>
          <a:prstGeom prst="rect">
            <a:avLst/>
          </a:prstGeom>
          <a:noFill/>
        </p:spPr>
        <p:txBody>
          <a:bodyPr wrap="square" rtlCol="0">
            <a:spAutoFit/>
          </a:bodyPr>
          <a:lstStyle/>
          <a:p>
            <a:r>
              <a:rPr lang="en-US" sz="1050" b="1" dirty="0" smtClean="0">
                <a:solidFill>
                  <a:schemeClr val="bg1"/>
                </a:solidFill>
              </a:rPr>
              <a:t>Exchanging the old row, for this new one below it.</a:t>
            </a:r>
          </a:p>
        </p:txBody>
      </p:sp>
      <p:sp>
        <p:nvSpPr>
          <p:cNvPr id="18" name="Rectangle 17"/>
          <p:cNvSpPr/>
          <p:nvPr/>
        </p:nvSpPr>
        <p:spPr>
          <a:xfrm>
            <a:off x="3588686" y="5459128"/>
            <a:ext cx="6096000" cy="369332"/>
          </a:xfrm>
          <a:prstGeom prst="rect">
            <a:avLst/>
          </a:prstGeom>
        </p:spPr>
        <p:txBody>
          <a:bodyPr>
            <a:spAutoFit/>
          </a:bodyPr>
          <a:lstStyle/>
          <a:p>
            <a:r>
              <a:rPr lang="en-US" dirty="0">
                <a:solidFill>
                  <a:schemeClr val="bg1"/>
                </a:solidFill>
              </a:rPr>
              <a:t>Rule </a:t>
            </a:r>
            <a:r>
              <a:rPr lang="en-US" dirty="0" smtClean="0">
                <a:solidFill>
                  <a:schemeClr val="bg1"/>
                </a:solidFill>
              </a:rPr>
              <a:t>1</a:t>
            </a:r>
            <a:endParaRPr lang="en-US" dirty="0">
              <a:solidFill>
                <a:schemeClr val="bg1"/>
              </a:solidFill>
            </a:endParaRPr>
          </a:p>
        </p:txBody>
      </p:sp>
      <p:sp>
        <p:nvSpPr>
          <p:cNvPr id="21" name="Right Arrow 20"/>
          <p:cNvSpPr/>
          <p:nvPr/>
        </p:nvSpPr>
        <p:spPr>
          <a:xfrm rot="10800000">
            <a:off x="2610279" y="5509477"/>
            <a:ext cx="978408" cy="1637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657729" y="760060"/>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2063939">
            <a:off x="1671345" y="863417"/>
            <a:ext cx="799453" cy="124703"/>
          </a:xfrm>
          <a:prstGeom prst="rightArrow">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0"/>
          <p:cNvSpPr txBox="1"/>
          <p:nvPr/>
        </p:nvSpPr>
        <p:spPr>
          <a:xfrm>
            <a:off x="2432289" y="642394"/>
            <a:ext cx="6489557" cy="646331"/>
          </a:xfrm>
          <a:prstGeom prst="rect">
            <a:avLst/>
          </a:prstGeom>
          <a:noFill/>
        </p:spPr>
        <p:txBody>
          <a:bodyPr wrap="square" rtlCol="0">
            <a:spAutoFit/>
          </a:bodyPr>
          <a:lstStyle/>
          <a:p>
            <a:r>
              <a:rPr lang="en-US" dirty="0">
                <a:solidFill>
                  <a:schemeClr val="bg1"/>
                </a:solidFill>
              </a:rPr>
              <a:t/>
            </a:r>
            <a:br>
              <a:rPr lang="en-US" dirty="0">
                <a:solidFill>
                  <a:schemeClr val="bg1"/>
                </a:solidFill>
              </a:rPr>
            </a:br>
            <a:r>
              <a:rPr lang="en-US" dirty="0" smtClean="0">
                <a:solidFill>
                  <a:schemeClr val="bg1"/>
                </a:solidFill>
              </a:rPr>
              <a:t>rule applications occur </a:t>
            </a:r>
            <a:r>
              <a:rPr lang="en-US" b="1" i="1" dirty="0" smtClean="0">
                <a:solidFill>
                  <a:schemeClr val="bg1"/>
                </a:solidFill>
              </a:rPr>
              <a:t>“between” </a:t>
            </a:r>
            <a:r>
              <a:rPr lang="en-US" dirty="0" smtClean="0">
                <a:solidFill>
                  <a:schemeClr val="bg1"/>
                </a:solidFill>
              </a:rPr>
              <a:t>rows</a:t>
            </a:r>
            <a:endParaRPr lang="en-US" dirty="0">
              <a:solidFill>
                <a:schemeClr val="bg1"/>
              </a:solidFill>
            </a:endParaRPr>
          </a:p>
        </p:txBody>
      </p:sp>
      <p:sp>
        <p:nvSpPr>
          <p:cNvPr id="16" name="TextBox 15"/>
          <p:cNvSpPr txBox="1"/>
          <p:nvPr/>
        </p:nvSpPr>
        <p:spPr>
          <a:xfrm>
            <a:off x="2432290" y="1523432"/>
            <a:ext cx="7175508" cy="523220"/>
          </a:xfrm>
          <a:prstGeom prst="rect">
            <a:avLst/>
          </a:prstGeom>
          <a:noFill/>
        </p:spPr>
        <p:txBody>
          <a:bodyPr wrap="square" rtlCol="0">
            <a:spAutoFit/>
          </a:bodyPr>
          <a:lstStyle/>
          <a:p>
            <a:r>
              <a:rPr lang="en-US" sz="2800" b="1" dirty="0" smtClean="0">
                <a:solidFill>
                  <a:schemeClr val="accent6"/>
                </a:solidFill>
                <a:sym typeface="Wingdings" panose="05000000000000000000" pitchFamily="2" charset="2"/>
              </a:rPr>
              <a:t>1 Rule application  creates 1 node</a:t>
            </a:r>
            <a:endParaRPr lang="en-US" sz="2800" b="1" dirty="0">
              <a:solidFill>
                <a:schemeClr val="accent6"/>
              </a:solidFill>
            </a:endParaRPr>
          </a:p>
        </p:txBody>
      </p:sp>
      <p:sp>
        <p:nvSpPr>
          <p:cNvPr id="19" name="Rounded Rectangle 18"/>
          <p:cNvSpPr/>
          <p:nvPr/>
        </p:nvSpPr>
        <p:spPr>
          <a:xfrm>
            <a:off x="3976577" y="3551274"/>
            <a:ext cx="637953" cy="37686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1000"/>
                                        <p:tgtEl>
                                          <p:spTgt spid="3"/>
                                        </p:tgtEl>
                                      </p:cBhvr>
                                    </p:animEffect>
                                    <p:anim calcmode="lin" valueType="num">
                                      <p:cBhvr>
                                        <p:cTn id="66" dur="1000" fill="hold"/>
                                        <p:tgtEl>
                                          <p:spTgt spid="3"/>
                                        </p:tgtEl>
                                        <p:attrNameLst>
                                          <p:attrName>ppt_x</p:attrName>
                                        </p:attrNameLst>
                                      </p:cBhvr>
                                      <p:tavLst>
                                        <p:tav tm="0">
                                          <p:val>
                                            <p:strVal val="#ppt_x"/>
                                          </p:val>
                                        </p:tav>
                                        <p:tav tm="100000">
                                          <p:val>
                                            <p:strVal val="#ppt_x"/>
                                          </p:val>
                                        </p:tav>
                                      </p:tavLst>
                                    </p:anim>
                                    <p:anim calcmode="lin" valueType="num">
                                      <p:cBhvr>
                                        <p:cTn id="67" dur="1000" fill="hold"/>
                                        <p:tgtEl>
                                          <p:spTgt spid="3"/>
                                        </p:tgtEl>
                                        <p:attrNameLst>
                                          <p:attrName>ppt_y</p:attrName>
                                        </p:attrNameLst>
                                      </p:cBhvr>
                                      <p:tavLst>
                                        <p:tav tm="0">
                                          <p:val>
                                            <p:strVal val="#ppt_y+.1"/>
                                          </p:val>
                                        </p:tav>
                                        <p:tav tm="100000">
                                          <p:val>
                                            <p:strVal val="#ppt_y"/>
                                          </p:val>
                                        </p:tav>
                                      </p:tavLst>
                                    </p:anim>
                                  </p:childTnLst>
                                </p:cTn>
                              </p:par>
                              <p:par>
                                <p:cTn id="68" presetID="10" presetClass="exit" presetSubtype="0" fill="hold" grpId="0" nodeType="with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P spid="3" grpId="0"/>
      <p:bldP spid="9" grpId="0" animBg="1"/>
      <p:bldP spid="13" grpId="0"/>
      <p:bldP spid="18" grpId="0"/>
      <p:bldP spid="21" grpId="0" animBg="1"/>
      <p:bldP spid="17" grpId="0" animBg="1"/>
      <p:bldP spid="11" grpId="0"/>
      <p:bldP spid="16" grpId="0"/>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91" y="185398"/>
            <a:ext cx="9466470" cy="6488692"/>
          </a:xfrm>
          <a:prstGeom prst="rect">
            <a:avLst/>
          </a:prstGeom>
          <a:solidFill>
            <a:schemeClr val="tx1"/>
          </a:solidFill>
        </p:spPr>
      </p:pic>
      <p:sp>
        <p:nvSpPr>
          <p:cNvPr id="5" name="Rectangle 4"/>
          <p:cNvSpPr/>
          <p:nvPr/>
        </p:nvSpPr>
        <p:spPr>
          <a:xfrm>
            <a:off x="646080" y="1209893"/>
            <a:ext cx="1046375" cy="36764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3572759" y="1510093"/>
            <a:ext cx="5844618" cy="4204355"/>
          </a:xfrm>
          <a:custGeom>
            <a:avLst/>
            <a:gdLst>
              <a:gd name="connsiteX0" fmla="*/ 782425 w 5844618"/>
              <a:gd name="connsiteY0" fmla="*/ 2554664 h 4204355"/>
              <a:gd name="connsiteX1" fmla="*/ 801278 w 5844618"/>
              <a:gd name="connsiteY1" fmla="*/ 2337847 h 4204355"/>
              <a:gd name="connsiteX2" fmla="*/ 801278 w 5844618"/>
              <a:gd name="connsiteY2" fmla="*/ 2055043 h 4204355"/>
              <a:gd name="connsiteX3" fmla="*/ 28280 w 5844618"/>
              <a:gd name="connsiteY3" fmla="*/ 2026763 h 4204355"/>
              <a:gd name="connsiteX4" fmla="*/ 0 w 5844618"/>
              <a:gd name="connsiteY4" fmla="*/ 1366886 h 4204355"/>
              <a:gd name="connsiteX5" fmla="*/ 1008668 w 5844618"/>
              <a:gd name="connsiteY5" fmla="*/ 235670 h 4204355"/>
              <a:gd name="connsiteX6" fmla="*/ 5297864 w 5844618"/>
              <a:gd name="connsiteY6" fmla="*/ 0 h 4204355"/>
              <a:gd name="connsiteX7" fmla="*/ 5844618 w 5844618"/>
              <a:gd name="connsiteY7" fmla="*/ 999241 h 4204355"/>
              <a:gd name="connsiteX8" fmla="*/ 5495827 w 5844618"/>
              <a:gd name="connsiteY8" fmla="*/ 3987538 h 4204355"/>
              <a:gd name="connsiteX9" fmla="*/ 4374037 w 5844618"/>
              <a:gd name="connsiteY9" fmla="*/ 4204355 h 4204355"/>
              <a:gd name="connsiteX10" fmla="*/ 782425 w 5844618"/>
              <a:gd name="connsiteY10" fmla="*/ 2554664 h 420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4618" h="4204355">
                <a:moveTo>
                  <a:pt x="782425" y="2554664"/>
                </a:moveTo>
                <a:lnTo>
                  <a:pt x="801278" y="2337847"/>
                </a:lnTo>
                <a:lnTo>
                  <a:pt x="801278" y="2055043"/>
                </a:lnTo>
                <a:lnTo>
                  <a:pt x="28280" y="2026763"/>
                </a:lnTo>
                <a:lnTo>
                  <a:pt x="0" y="1366886"/>
                </a:lnTo>
                <a:lnTo>
                  <a:pt x="1008668" y="235670"/>
                </a:lnTo>
                <a:lnTo>
                  <a:pt x="5297864" y="0"/>
                </a:lnTo>
                <a:lnTo>
                  <a:pt x="5844618" y="999241"/>
                </a:lnTo>
                <a:lnTo>
                  <a:pt x="5495827" y="3987538"/>
                </a:lnTo>
                <a:lnTo>
                  <a:pt x="4374037" y="4204355"/>
                </a:lnTo>
                <a:lnTo>
                  <a:pt x="782425" y="2554664"/>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7" name="Up Arrow 6"/>
          <p:cNvSpPr/>
          <p:nvPr/>
        </p:nvSpPr>
        <p:spPr>
          <a:xfrm rot="8837377">
            <a:off x="2785676" y="2537226"/>
            <a:ext cx="333119" cy="933998"/>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023362" y="2166978"/>
            <a:ext cx="1072730" cy="369332"/>
          </a:xfrm>
          <a:prstGeom prst="rect">
            <a:avLst/>
          </a:prstGeom>
          <a:noFill/>
        </p:spPr>
        <p:txBody>
          <a:bodyPr wrap="none" rtlCol="0">
            <a:spAutoFit/>
          </a:bodyPr>
          <a:lstStyle/>
          <a:p>
            <a:r>
              <a:rPr lang="en-US" dirty="0" smtClean="0">
                <a:solidFill>
                  <a:schemeClr val="bg1"/>
                </a:solidFill>
              </a:rPr>
              <a:t>Node 2 </a:t>
            </a:r>
            <a:endParaRPr lang="en-US" dirty="0">
              <a:solidFill>
                <a:schemeClr val="bg1"/>
              </a:solidFill>
            </a:endParaRPr>
          </a:p>
        </p:txBody>
      </p:sp>
      <p:sp>
        <p:nvSpPr>
          <p:cNvPr id="13" name="TextBox 12"/>
          <p:cNvSpPr txBox="1"/>
          <p:nvPr/>
        </p:nvSpPr>
        <p:spPr>
          <a:xfrm>
            <a:off x="2742964" y="4389188"/>
            <a:ext cx="6417848" cy="892552"/>
          </a:xfrm>
          <a:prstGeom prst="rect">
            <a:avLst/>
          </a:prstGeom>
          <a:noFill/>
        </p:spPr>
        <p:txBody>
          <a:bodyPr wrap="square" rtlCol="0">
            <a:spAutoFit/>
          </a:bodyPr>
          <a:lstStyle/>
          <a:p>
            <a:endParaRPr lang="en-US" b="1" i="1" u="sng" dirty="0" smtClean="0">
              <a:solidFill>
                <a:schemeClr val="bg1"/>
              </a:solidFill>
            </a:endParaRPr>
          </a:p>
          <a:p>
            <a:endParaRPr lang="en-US" b="1" i="1" u="sng" dirty="0" smtClean="0">
              <a:solidFill>
                <a:schemeClr val="bg1"/>
              </a:solidFill>
            </a:endParaRPr>
          </a:p>
          <a:p>
            <a:endParaRPr lang="en-US" sz="1600" dirty="0" smtClean="0">
              <a:solidFill>
                <a:schemeClr val="bg1"/>
              </a:solidFill>
            </a:endParaRPr>
          </a:p>
        </p:txBody>
      </p:sp>
      <p:sp>
        <p:nvSpPr>
          <p:cNvPr id="14" name="Right Arrow 13"/>
          <p:cNvSpPr/>
          <p:nvPr/>
        </p:nvSpPr>
        <p:spPr>
          <a:xfrm rot="5635908">
            <a:off x="3504937" y="2331080"/>
            <a:ext cx="1128724" cy="41046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5" name="Up Arrow 14"/>
          <p:cNvSpPr/>
          <p:nvPr/>
        </p:nvSpPr>
        <p:spPr>
          <a:xfrm rot="16200000">
            <a:off x="1924365" y="732591"/>
            <a:ext cx="117539" cy="5987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289000" y="675563"/>
            <a:ext cx="732893" cy="461665"/>
          </a:xfrm>
          <a:prstGeom prst="rect">
            <a:avLst/>
          </a:prstGeom>
          <a:noFill/>
        </p:spPr>
        <p:txBody>
          <a:bodyPr wrap="none" rtlCol="0">
            <a:spAutoFit/>
          </a:bodyPr>
          <a:lstStyle/>
          <a:p>
            <a:endParaRPr lang="en-US" sz="1200" dirty="0" smtClean="0">
              <a:solidFill>
                <a:schemeClr val="bg1"/>
              </a:solidFill>
            </a:endParaRPr>
          </a:p>
          <a:p>
            <a:r>
              <a:rPr lang="en-US" sz="1200" dirty="0" smtClean="0">
                <a:solidFill>
                  <a:schemeClr val="bg1"/>
                </a:solidFill>
              </a:rPr>
              <a:t>Node 2</a:t>
            </a:r>
            <a:endParaRPr lang="en-US" sz="1200" b="1" u="sng" dirty="0">
              <a:solidFill>
                <a:schemeClr val="bg1"/>
              </a:solidFill>
            </a:endParaRPr>
          </a:p>
        </p:txBody>
      </p:sp>
      <p:sp>
        <p:nvSpPr>
          <p:cNvPr id="17" name="Freeform 16"/>
          <p:cNvSpPr/>
          <p:nvPr/>
        </p:nvSpPr>
        <p:spPr>
          <a:xfrm>
            <a:off x="1084803" y="1026370"/>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742964" y="1466130"/>
            <a:ext cx="3969356" cy="369332"/>
          </a:xfrm>
          <a:prstGeom prst="rect">
            <a:avLst/>
          </a:prstGeom>
        </p:spPr>
        <p:txBody>
          <a:bodyPr wrap="square">
            <a:spAutoFit/>
          </a:bodyPr>
          <a:lstStyle/>
          <a:p>
            <a:r>
              <a:rPr lang="en-US" dirty="0" smtClean="0">
                <a:solidFill>
                  <a:schemeClr val="bg1"/>
                </a:solidFill>
              </a:rPr>
              <a:t>Why are they connected?</a:t>
            </a:r>
            <a:endParaRPr lang="en-US" b="1" i="1" u="sng" dirty="0">
              <a:solidFill>
                <a:schemeClr val="bg1"/>
              </a:solidFill>
            </a:endParaRPr>
          </a:p>
        </p:txBody>
      </p:sp>
      <p:sp>
        <p:nvSpPr>
          <p:cNvPr id="19" name="Rectangle 18"/>
          <p:cNvSpPr/>
          <p:nvPr/>
        </p:nvSpPr>
        <p:spPr>
          <a:xfrm>
            <a:off x="4789061" y="4441179"/>
            <a:ext cx="184731" cy="369332"/>
          </a:xfrm>
          <a:prstGeom prst="rect">
            <a:avLst/>
          </a:prstGeom>
        </p:spPr>
        <p:txBody>
          <a:bodyPr wrap="none">
            <a:spAutoFit/>
          </a:bodyPr>
          <a:lstStyle/>
          <a:p>
            <a:endParaRPr lang="en-US" b="1" i="1" dirty="0">
              <a:solidFill>
                <a:schemeClr val="bg1"/>
              </a:solidFill>
            </a:endParaRPr>
          </a:p>
        </p:txBody>
      </p:sp>
      <p:sp>
        <p:nvSpPr>
          <p:cNvPr id="6" name="Rounded Rectangle 5"/>
          <p:cNvSpPr/>
          <p:nvPr/>
        </p:nvSpPr>
        <p:spPr>
          <a:xfrm>
            <a:off x="3096092" y="3402419"/>
            <a:ext cx="1018708" cy="99395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44595" y="2229836"/>
            <a:ext cx="4759766" cy="923330"/>
          </a:xfrm>
          <a:prstGeom prst="rect">
            <a:avLst/>
          </a:prstGeom>
          <a:noFill/>
        </p:spPr>
        <p:txBody>
          <a:bodyPr wrap="square" rtlCol="0">
            <a:spAutoFit/>
          </a:bodyPr>
          <a:lstStyle/>
          <a:p>
            <a:r>
              <a:rPr lang="en-US" dirty="0">
                <a:solidFill>
                  <a:schemeClr val="bg1"/>
                </a:solidFill>
              </a:rPr>
              <a:t>When new node </a:t>
            </a:r>
            <a:r>
              <a:rPr lang="en-US" dirty="0" smtClean="0">
                <a:solidFill>
                  <a:schemeClr val="bg1"/>
                </a:solidFill>
              </a:rPr>
              <a:t>exchanges the blocks of an old node, </a:t>
            </a:r>
            <a:r>
              <a:rPr lang="en-US" b="1" u="sng" dirty="0">
                <a:solidFill>
                  <a:schemeClr val="bg1"/>
                </a:solidFill>
              </a:rPr>
              <a:t>a line links the nodes</a:t>
            </a:r>
            <a:r>
              <a:rPr lang="en-US" b="1" u="sng" dirty="0" smtClean="0">
                <a:solidFill>
                  <a:schemeClr val="bg1"/>
                </a:solidFill>
              </a:rPr>
              <a:t>! </a:t>
            </a:r>
            <a:endParaRPr lang="en-US" b="1" u="sng" dirty="0">
              <a:solidFill>
                <a:schemeClr val="bg1"/>
              </a:solidFill>
            </a:endParaRPr>
          </a:p>
          <a:p>
            <a:endParaRPr lang="en-US" dirty="0"/>
          </a:p>
        </p:txBody>
      </p:sp>
      <p:sp>
        <p:nvSpPr>
          <p:cNvPr id="22" name="5-Point Star 21"/>
          <p:cNvSpPr/>
          <p:nvPr/>
        </p:nvSpPr>
        <p:spPr>
          <a:xfrm>
            <a:off x="4312745" y="2229836"/>
            <a:ext cx="642938" cy="569044"/>
          </a:xfrm>
          <a:prstGeom prst="star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48950" y="1137228"/>
            <a:ext cx="3642344" cy="369332"/>
          </a:xfrm>
          <a:prstGeom prst="rect">
            <a:avLst/>
          </a:prstGeom>
          <a:noFill/>
        </p:spPr>
        <p:txBody>
          <a:bodyPr wrap="none" rtlCol="0">
            <a:spAutoFit/>
          </a:bodyPr>
          <a:lstStyle/>
          <a:p>
            <a:r>
              <a:rPr lang="en-US" dirty="0" smtClean="0">
                <a:solidFill>
                  <a:schemeClr val="bg1"/>
                </a:solidFill>
              </a:rPr>
              <a:t>Which rule would we use next?</a:t>
            </a:r>
            <a:endParaRPr lang="en-US" dirty="0">
              <a:solidFill>
                <a:schemeClr val="bg1"/>
              </a:solidFill>
            </a:endParaRPr>
          </a:p>
        </p:txBody>
      </p:sp>
      <p:sp>
        <p:nvSpPr>
          <p:cNvPr id="24" name="Oval 23"/>
          <p:cNvSpPr/>
          <p:nvPr/>
        </p:nvSpPr>
        <p:spPr>
          <a:xfrm>
            <a:off x="565608" y="5714448"/>
            <a:ext cx="1994119"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93002" y="1013067"/>
            <a:ext cx="1442796" cy="3686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77482" y="836552"/>
            <a:ext cx="150146" cy="136619"/>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541694" y="4151054"/>
            <a:ext cx="5072968" cy="1754326"/>
          </a:xfrm>
          <a:prstGeom prst="rect">
            <a:avLst/>
          </a:prstGeom>
          <a:noFill/>
        </p:spPr>
        <p:txBody>
          <a:bodyPr wrap="square" rtlCol="0">
            <a:spAutoFit/>
          </a:bodyPr>
          <a:lstStyle/>
          <a:p>
            <a:r>
              <a:rPr lang="en-US" dirty="0" smtClean="0">
                <a:solidFill>
                  <a:schemeClr val="bg1"/>
                </a:solidFill>
              </a:rPr>
              <a:t>Implications:</a:t>
            </a:r>
          </a:p>
          <a:p>
            <a:r>
              <a:rPr lang="en-US" dirty="0" smtClean="0">
                <a:solidFill>
                  <a:schemeClr val="bg1"/>
                </a:solidFill>
              </a:rPr>
              <a:t>Let’s say a new node destroyed 3 older blocks, but, these blocks came from 3 </a:t>
            </a:r>
            <a:r>
              <a:rPr lang="en-US" i="1" dirty="0" smtClean="0">
                <a:solidFill>
                  <a:schemeClr val="bg1"/>
                </a:solidFill>
              </a:rPr>
              <a:t>different nodes. </a:t>
            </a:r>
            <a:r>
              <a:rPr lang="en-US" dirty="0" smtClean="0">
                <a:solidFill>
                  <a:schemeClr val="bg1"/>
                </a:solidFill>
              </a:rPr>
              <a:t>How many links would the new node have?</a:t>
            </a:r>
          </a:p>
          <a:p>
            <a:endParaRPr lang="en-US" dirty="0">
              <a:solidFill>
                <a:schemeClr val="bg1"/>
              </a:solidFill>
            </a:endParaRPr>
          </a:p>
        </p:txBody>
      </p:sp>
    </p:spTree>
    <p:extLst>
      <p:ext uri="{BB962C8B-B14F-4D97-AF65-F5344CB8AC3E}">
        <p14:creationId xmlns:p14="http://schemas.microsoft.com/office/powerpoint/2010/main" val="321943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grpId="0" nodeType="clickEffect">
                                  <p:stCondLst>
                                    <p:cond delay="0"/>
                                  </p:stCondLst>
                                  <p:childTnLst>
                                    <p:animEffect transition="out" filter="fade">
                                      <p:cBhvr>
                                        <p:cTn id="21" dur="1000"/>
                                        <p:tgtEl>
                                          <p:spTgt spid="25"/>
                                        </p:tgtEl>
                                      </p:cBhvr>
                                    </p:animEffect>
                                    <p:anim calcmode="lin" valueType="num">
                                      <p:cBhvr>
                                        <p:cTn id="22" dur="1000"/>
                                        <p:tgtEl>
                                          <p:spTgt spid="25"/>
                                        </p:tgtEl>
                                        <p:attrNameLst>
                                          <p:attrName>ppt_x</p:attrName>
                                        </p:attrNameLst>
                                      </p:cBhvr>
                                      <p:tavLst>
                                        <p:tav tm="0">
                                          <p:val>
                                            <p:strVal val="ppt_x"/>
                                          </p:val>
                                        </p:tav>
                                        <p:tav tm="100000">
                                          <p:val>
                                            <p:strVal val="ppt_x"/>
                                          </p:val>
                                        </p:tav>
                                      </p:tavLst>
                                    </p:anim>
                                    <p:anim calcmode="lin" valueType="num">
                                      <p:cBhvr>
                                        <p:cTn id="23" dur="1000"/>
                                        <p:tgtEl>
                                          <p:spTgt spid="25"/>
                                        </p:tgtEl>
                                        <p:attrNameLst>
                                          <p:attrName>ppt_y</p:attrName>
                                        </p:attrNameLst>
                                      </p:cBhvr>
                                      <p:tavLst>
                                        <p:tav tm="0">
                                          <p:val>
                                            <p:strVal val="ppt_y"/>
                                          </p:val>
                                        </p:tav>
                                        <p:tav tm="100000">
                                          <p:val>
                                            <p:strVal val="ppt_y+.1"/>
                                          </p:val>
                                        </p:tav>
                                      </p:tavLst>
                                    </p:anim>
                                    <p:set>
                                      <p:cBhvr>
                                        <p:cTn id="24" dur="1" fill="hold">
                                          <p:stCondLst>
                                            <p:cond delay="999"/>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1000"/>
                                        <p:tgtEl>
                                          <p:spTgt spid="12">
                                            <p:txEl>
                                              <p:pRg st="0" end="0"/>
                                            </p:txEl>
                                          </p:spTgt>
                                        </p:tgtEl>
                                      </p:cBhvr>
                                    </p:animEffect>
                                    <p:anim calcmode="lin" valueType="num">
                                      <p:cBhvr>
                                        <p:cTn id="4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47" presetID="10" presetClass="exit" presetSubtype="0" fill="hold" grpId="0"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0"/>
                                        <p:tgtEl>
                                          <p:spTgt spid="18"/>
                                        </p:tgtEl>
                                      </p:cBhvr>
                                    </p:animEffect>
                                    <p:anim calcmode="lin" valueType="num">
                                      <p:cBhvr>
                                        <p:cTn id="60" dur="1000" fill="hold"/>
                                        <p:tgtEl>
                                          <p:spTgt spid="18"/>
                                        </p:tgtEl>
                                        <p:attrNameLst>
                                          <p:attrName>ppt_x</p:attrName>
                                        </p:attrNameLst>
                                      </p:cBhvr>
                                      <p:tavLst>
                                        <p:tav tm="0">
                                          <p:val>
                                            <p:strVal val="#ppt_x"/>
                                          </p:val>
                                        </p:tav>
                                        <p:tav tm="100000">
                                          <p:val>
                                            <p:strVal val="#ppt_x"/>
                                          </p:val>
                                        </p:tav>
                                      </p:tavLst>
                                    </p:anim>
                                    <p:anim calcmode="lin" valueType="num">
                                      <p:cBhvr>
                                        <p:cTn id="6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heel(1)">
                                      <p:cBhvr>
                                        <p:cTn id="66" dur="2000"/>
                                        <p:tgtEl>
                                          <p:spTgt spid="22"/>
                                        </p:tgtEl>
                                      </p:cBhvr>
                                    </p:animEffect>
                                  </p:childTnLst>
                                </p:cTn>
                              </p:par>
                              <p:par>
                                <p:cTn id="67" presetID="42" presetClass="entr" presetSubtype="0" fill="hold" nodeType="withEffect">
                                  <p:stCondLst>
                                    <p:cond delay="0"/>
                                  </p:stCondLst>
                                  <p:childTnLst>
                                    <p:set>
                                      <p:cBhvr>
                                        <p:cTn id="68" dur="1" fill="hold">
                                          <p:stCondLst>
                                            <p:cond delay="0"/>
                                          </p:stCondLst>
                                        </p:cTn>
                                        <p:tgtEl>
                                          <p:spTgt spid="11">
                                            <p:txEl>
                                              <p:pRg st="0" end="0"/>
                                            </p:txEl>
                                          </p:spTgt>
                                        </p:tgtEl>
                                        <p:attrNameLst>
                                          <p:attrName>style.visibility</p:attrName>
                                        </p:attrNameLst>
                                      </p:cBhvr>
                                      <p:to>
                                        <p:strVal val="visible"/>
                                      </p:to>
                                    </p:set>
                                    <p:animEffect transition="in" filter="fade">
                                      <p:cBhvr>
                                        <p:cTn id="69" dur="1000"/>
                                        <p:tgtEl>
                                          <p:spTgt spid="11">
                                            <p:txEl>
                                              <p:pRg st="0" end="0"/>
                                            </p:txEl>
                                          </p:spTgt>
                                        </p:tgtEl>
                                      </p:cBhvr>
                                    </p:animEffect>
                                    <p:anim calcmode="lin" valueType="num">
                                      <p:cBhvr>
                                        <p:cTn id="7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circle(in)">
                                      <p:cBhvr>
                                        <p:cTn id="76"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16" grpId="0"/>
      <p:bldP spid="18" grpId="0"/>
      <p:bldP spid="6" grpId="0" animBg="1"/>
      <p:bldP spid="22" grpId="0" animBg="1"/>
      <p:bldP spid="21" grpId="0"/>
      <p:bldP spid="24" grpId="0" animBg="1"/>
      <p:bldP spid="25" grpId="0" animBg="1"/>
      <p:bldP spid="26" grpId="0" animBg="1"/>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595122" y="1201971"/>
            <a:ext cx="1046375" cy="36764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endParaRPr>
          </a:p>
        </p:txBody>
      </p:sp>
      <p:sp>
        <p:nvSpPr>
          <p:cNvPr id="3" name="Freeform 2"/>
          <p:cNvSpPr/>
          <p:nvPr/>
        </p:nvSpPr>
        <p:spPr>
          <a:xfrm>
            <a:off x="3572759" y="1545996"/>
            <a:ext cx="5844618" cy="4204355"/>
          </a:xfrm>
          <a:custGeom>
            <a:avLst/>
            <a:gdLst>
              <a:gd name="connsiteX0" fmla="*/ 782425 w 5844618"/>
              <a:gd name="connsiteY0" fmla="*/ 2554664 h 4204355"/>
              <a:gd name="connsiteX1" fmla="*/ 801278 w 5844618"/>
              <a:gd name="connsiteY1" fmla="*/ 2337847 h 4204355"/>
              <a:gd name="connsiteX2" fmla="*/ 801278 w 5844618"/>
              <a:gd name="connsiteY2" fmla="*/ 2055043 h 4204355"/>
              <a:gd name="connsiteX3" fmla="*/ 28280 w 5844618"/>
              <a:gd name="connsiteY3" fmla="*/ 2026763 h 4204355"/>
              <a:gd name="connsiteX4" fmla="*/ 0 w 5844618"/>
              <a:gd name="connsiteY4" fmla="*/ 1366886 h 4204355"/>
              <a:gd name="connsiteX5" fmla="*/ 1008668 w 5844618"/>
              <a:gd name="connsiteY5" fmla="*/ 235670 h 4204355"/>
              <a:gd name="connsiteX6" fmla="*/ 5297864 w 5844618"/>
              <a:gd name="connsiteY6" fmla="*/ 0 h 4204355"/>
              <a:gd name="connsiteX7" fmla="*/ 5844618 w 5844618"/>
              <a:gd name="connsiteY7" fmla="*/ 999241 h 4204355"/>
              <a:gd name="connsiteX8" fmla="*/ 5495827 w 5844618"/>
              <a:gd name="connsiteY8" fmla="*/ 3987538 h 4204355"/>
              <a:gd name="connsiteX9" fmla="*/ 4374037 w 5844618"/>
              <a:gd name="connsiteY9" fmla="*/ 4204355 h 4204355"/>
              <a:gd name="connsiteX10" fmla="*/ 782425 w 5844618"/>
              <a:gd name="connsiteY10" fmla="*/ 2554664 h 420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4618" h="4204355">
                <a:moveTo>
                  <a:pt x="782425" y="2554664"/>
                </a:moveTo>
                <a:lnTo>
                  <a:pt x="801278" y="2337847"/>
                </a:lnTo>
                <a:lnTo>
                  <a:pt x="801278" y="2055043"/>
                </a:lnTo>
                <a:lnTo>
                  <a:pt x="28280" y="2026763"/>
                </a:lnTo>
                <a:lnTo>
                  <a:pt x="0" y="1366886"/>
                </a:lnTo>
                <a:lnTo>
                  <a:pt x="1008668" y="235670"/>
                </a:lnTo>
                <a:lnTo>
                  <a:pt x="5297864" y="0"/>
                </a:lnTo>
                <a:lnTo>
                  <a:pt x="5844618" y="999241"/>
                </a:lnTo>
                <a:lnTo>
                  <a:pt x="5495827" y="3987538"/>
                </a:lnTo>
                <a:lnTo>
                  <a:pt x="4374037" y="4204355"/>
                </a:lnTo>
                <a:lnTo>
                  <a:pt x="782425" y="2554664"/>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Up Arrow 5"/>
          <p:cNvSpPr/>
          <p:nvPr/>
        </p:nvSpPr>
        <p:spPr>
          <a:xfrm rot="16200000">
            <a:off x="1917848" y="505146"/>
            <a:ext cx="117539" cy="5987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08859" y="4415223"/>
            <a:ext cx="5744120" cy="646331"/>
          </a:xfrm>
          <a:prstGeom prst="rect">
            <a:avLst/>
          </a:prstGeom>
          <a:noFill/>
        </p:spPr>
        <p:txBody>
          <a:bodyPr wrap="square" rtlCol="0">
            <a:spAutoFit/>
          </a:bodyPr>
          <a:lstStyle/>
          <a:p>
            <a:endParaRPr lang="en-US" dirty="0" smtClean="0">
              <a:solidFill>
                <a:schemeClr val="bg1"/>
              </a:solidFill>
            </a:endParaRPr>
          </a:p>
          <a:p>
            <a:endParaRPr lang="en-US" dirty="0">
              <a:solidFill>
                <a:schemeClr val="bg1"/>
              </a:solidFill>
            </a:endParaRPr>
          </a:p>
        </p:txBody>
      </p:sp>
      <p:sp>
        <p:nvSpPr>
          <p:cNvPr id="15" name="Up Arrow 14"/>
          <p:cNvSpPr/>
          <p:nvPr/>
        </p:nvSpPr>
        <p:spPr>
          <a:xfrm rot="16200000">
            <a:off x="1917847" y="748601"/>
            <a:ext cx="117539" cy="5987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289000" y="675563"/>
            <a:ext cx="732893" cy="461665"/>
          </a:xfrm>
          <a:prstGeom prst="rect">
            <a:avLst/>
          </a:prstGeom>
          <a:noFill/>
        </p:spPr>
        <p:txBody>
          <a:bodyPr wrap="none" rtlCol="0">
            <a:spAutoFit/>
          </a:bodyPr>
          <a:lstStyle/>
          <a:p>
            <a:r>
              <a:rPr lang="en-US" sz="1200" dirty="0" smtClean="0">
                <a:solidFill>
                  <a:schemeClr val="bg1"/>
                </a:solidFill>
              </a:rPr>
              <a:t>Node 1</a:t>
            </a:r>
          </a:p>
          <a:p>
            <a:r>
              <a:rPr lang="en-US" sz="1200" dirty="0" smtClean="0">
                <a:solidFill>
                  <a:schemeClr val="bg1"/>
                </a:solidFill>
              </a:rPr>
              <a:t>Node 2</a:t>
            </a:r>
            <a:endParaRPr lang="en-US" sz="1200" dirty="0">
              <a:solidFill>
                <a:schemeClr val="bg1"/>
              </a:solidFill>
            </a:endParaRPr>
          </a:p>
        </p:txBody>
      </p:sp>
      <p:sp>
        <p:nvSpPr>
          <p:cNvPr id="2" name="TextBox 1"/>
          <p:cNvSpPr txBox="1"/>
          <p:nvPr/>
        </p:nvSpPr>
        <p:spPr>
          <a:xfrm>
            <a:off x="1926585" y="1847745"/>
            <a:ext cx="6061275" cy="646331"/>
          </a:xfrm>
          <a:prstGeom prst="rect">
            <a:avLst/>
          </a:prstGeom>
          <a:noFill/>
        </p:spPr>
        <p:txBody>
          <a:bodyPr wrap="none" rtlCol="0">
            <a:spAutoFit/>
          </a:bodyPr>
          <a:lstStyle/>
          <a:p>
            <a:r>
              <a:rPr lang="en-US" dirty="0" smtClean="0">
                <a:solidFill>
                  <a:schemeClr val="bg1"/>
                </a:solidFill>
              </a:rPr>
              <a:t>So, given           , what rule would we use for Node 3?</a:t>
            </a:r>
          </a:p>
          <a:p>
            <a:endParaRPr lang="en-US" dirty="0" smtClean="0">
              <a:solidFill>
                <a:schemeClr val="bg1"/>
              </a:solidFill>
            </a:endParaRPr>
          </a:p>
        </p:txBody>
      </p:sp>
      <p:sp>
        <p:nvSpPr>
          <p:cNvPr id="12" name="Freeform 11"/>
          <p:cNvSpPr/>
          <p:nvPr/>
        </p:nvSpPr>
        <p:spPr>
          <a:xfrm>
            <a:off x="1084803" y="1027411"/>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3049160" y="1937537"/>
            <a:ext cx="619125" cy="190500"/>
          </a:xfrm>
          <a:prstGeom prst="rect">
            <a:avLst/>
          </a:prstGeom>
        </p:spPr>
      </p:pic>
      <p:sp>
        <p:nvSpPr>
          <p:cNvPr id="11" name="TextBox 10"/>
          <p:cNvSpPr txBox="1"/>
          <p:nvPr/>
        </p:nvSpPr>
        <p:spPr>
          <a:xfrm>
            <a:off x="4264090" y="5061554"/>
            <a:ext cx="248786" cy="369332"/>
          </a:xfrm>
          <a:prstGeom prst="rect">
            <a:avLst/>
          </a:prstGeom>
          <a:noFill/>
        </p:spPr>
        <p:txBody>
          <a:bodyPr wrap="none" rtlCol="0">
            <a:spAutoFit/>
          </a:bodyPr>
          <a:lstStyle/>
          <a:p>
            <a:r>
              <a:rPr lang="en-US" dirty="0" smtClean="0">
                <a:solidFill>
                  <a:schemeClr val="bg1"/>
                </a:solidFill>
              </a:rPr>
              <a:t> </a:t>
            </a:r>
            <a:endParaRPr lang="en-US" dirty="0">
              <a:solidFill>
                <a:schemeClr val="bg1"/>
              </a:solidFill>
            </a:endParaRPr>
          </a:p>
        </p:txBody>
      </p:sp>
      <p:sp>
        <p:nvSpPr>
          <p:cNvPr id="20" name="TextBox 19"/>
          <p:cNvSpPr txBox="1"/>
          <p:nvPr/>
        </p:nvSpPr>
        <p:spPr>
          <a:xfrm>
            <a:off x="3153899" y="5453571"/>
            <a:ext cx="4196983" cy="369332"/>
          </a:xfrm>
          <a:prstGeom prst="rect">
            <a:avLst/>
          </a:prstGeom>
          <a:noFill/>
        </p:spPr>
        <p:txBody>
          <a:bodyPr wrap="none" rtlCol="0">
            <a:spAutoFit/>
          </a:bodyPr>
          <a:lstStyle/>
          <a:p>
            <a:r>
              <a:rPr lang="en-US" dirty="0" smtClean="0">
                <a:solidFill>
                  <a:schemeClr val="bg1"/>
                </a:solidFill>
              </a:rPr>
              <a:t>Applying this rule “creates” node 3. </a:t>
            </a:r>
            <a:endParaRPr lang="en-US" dirty="0">
              <a:solidFill>
                <a:schemeClr val="bg1"/>
              </a:solidFill>
            </a:endParaRPr>
          </a:p>
        </p:txBody>
      </p:sp>
      <p:sp>
        <p:nvSpPr>
          <p:cNvPr id="22" name="Up Arrow 21"/>
          <p:cNvSpPr/>
          <p:nvPr/>
        </p:nvSpPr>
        <p:spPr>
          <a:xfrm rot="17425078">
            <a:off x="1939138" y="952800"/>
            <a:ext cx="212059" cy="777995"/>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333845" y="1329616"/>
            <a:ext cx="1008609" cy="369332"/>
          </a:xfrm>
          <a:prstGeom prst="rect">
            <a:avLst/>
          </a:prstGeom>
          <a:noFill/>
        </p:spPr>
        <p:txBody>
          <a:bodyPr wrap="none" rtlCol="0">
            <a:spAutoFit/>
          </a:bodyPr>
          <a:lstStyle/>
          <a:p>
            <a:r>
              <a:rPr lang="en-US" dirty="0" smtClean="0">
                <a:solidFill>
                  <a:schemeClr val="bg1"/>
                </a:solidFill>
              </a:rPr>
              <a:t>Node 3</a:t>
            </a:r>
            <a:endParaRPr lang="en-US" dirty="0">
              <a:solidFill>
                <a:schemeClr val="bg1"/>
              </a:solidFill>
            </a:endParaRPr>
          </a:p>
        </p:txBody>
      </p:sp>
      <p:sp>
        <p:nvSpPr>
          <p:cNvPr id="10" name="Rectangle 9"/>
          <p:cNvSpPr/>
          <p:nvPr/>
        </p:nvSpPr>
        <p:spPr>
          <a:xfrm>
            <a:off x="2045169" y="2252111"/>
            <a:ext cx="6096000" cy="923330"/>
          </a:xfrm>
          <a:prstGeom prst="rect">
            <a:avLst/>
          </a:prstGeom>
        </p:spPr>
        <p:txBody>
          <a:bodyPr>
            <a:spAutoFit/>
          </a:bodyPr>
          <a:lstStyle/>
          <a:p>
            <a:r>
              <a:rPr lang="en-US" dirty="0">
                <a:solidFill>
                  <a:schemeClr val="bg1"/>
                </a:solidFill>
              </a:rPr>
              <a:t>Remember:</a:t>
            </a:r>
          </a:p>
          <a:p>
            <a:pPr marL="285750" indent="-285750">
              <a:buFont typeface="Arial" panose="020B0604020202020204" pitchFamily="34" charset="0"/>
              <a:buChar char="•"/>
            </a:pPr>
            <a:r>
              <a:rPr lang="en-US" dirty="0">
                <a:solidFill>
                  <a:schemeClr val="bg1"/>
                </a:solidFill>
              </a:rPr>
              <a:t>Read </a:t>
            </a:r>
            <a:r>
              <a:rPr lang="en-US" dirty="0" err="1">
                <a:solidFill>
                  <a:schemeClr val="bg1"/>
                </a:solidFill>
              </a:rPr>
              <a:t>Sessie</a:t>
            </a:r>
            <a:r>
              <a:rPr lang="en-US" dirty="0">
                <a:solidFill>
                  <a:schemeClr val="bg1"/>
                </a:solidFill>
              </a:rPr>
              <a:t> L from R </a:t>
            </a:r>
          </a:p>
          <a:p>
            <a:pPr marL="285750" indent="-285750">
              <a:buFont typeface="Arial" panose="020B0604020202020204" pitchFamily="34" charset="0"/>
              <a:buChar char="•"/>
            </a:pPr>
            <a:r>
              <a:rPr lang="en-US" dirty="0">
                <a:solidFill>
                  <a:schemeClr val="bg1"/>
                </a:solidFill>
              </a:rPr>
              <a:t>Use the first rule that works</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483" y="3696171"/>
            <a:ext cx="687200" cy="415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4263" y="4786331"/>
            <a:ext cx="2765918" cy="631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057" y="1011471"/>
            <a:ext cx="17145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143509" y="5813343"/>
            <a:ext cx="854721" cy="369332"/>
          </a:xfrm>
          <a:prstGeom prst="rect">
            <a:avLst/>
          </a:prstGeom>
          <a:noFill/>
        </p:spPr>
        <p:txBody>
          <a:bodyPr wrap="none" rtlCol="0">
            <a:spAutoFit/>
          </a:bodyPr>
          <a:lstStyle/>
          <a:p>
            <a:r>
              <a:rPr lang="en-US" dirty="0" smtClean="0">
                <a:solidFill>
                  <a:schemeClr val="bg1">
                    <a:lumMod val="65000"/>
                    <a:lumOff val="35000"/>
                  </a:schemeClr>
                </a:solidFill>
              </a:rPr>
              <a:t>Rule 2</a:t>
            </a:r>
            <a:endParaRPr lang="en-US" dirty="0">
              <a:solidFill>
                <a:schemeClr val="bg1">
                  <a:lumMod val="65000"/>
                  <a:lumOff val="35000"/>
                </a:schemeClr>
              </a:solidFill>
            </a:endParaRPr>
          </a:p>
        </p:txBody>
      </p:sp>
      <p:sp>
        <p:nvSpPr>
          <p:cNvPr id="14" name="TextBox 13"/>
          <p:cNvSpPr txBox="1"/>
          <p:nvPr/>
        </p:nvSpPr>
        <p:spPr>
          <a:xfrm>
            <a:off x="701787" y="1478413"/>
            <a:ext cx="854721" cy="369332"/>
          </a:xfrm>
          <a:prstGeom prst="rect">
            <a:avLst/>
          </a:prstGeom>
          <a:noFill/>
        </p:spPr>
        <p:txBody>
          <a:bodyPr wrap="none" rtlCol="0">
            <a:spAutoFit/>
          </a:bodyPr>
          <a:lstStyle/>
          <a:p>
            <a:r>
              <a:rPr lang="en-US" dirty="0" smtClean="0">
                <a:solidFill>
                  <a:schemeClr val="bg1">
                    <a:lumMod val="65000"/>
                    <a:lumOff val="35000"/>
                  </a:schemeClr>
                </a:solidFill>
              </a:rPr>
              <a:t>Rule 2</a:t>
            </a:r>
            <a:endParaRPr lang="en-US" dirty="0">
              <a:solidFill>
                <a:schemeClr val="bg1">
                  <a:lumMod val="65000"/>
                  <a:lumOff val="35000"/>
                </a:schemeClr>
              </a:solidFill>
            </a:endParaRPr>
          </a:p>
        </p:txBody>
      </p:sp>
      <p:cxnSp>
        <p:nvCxnSpPr>
          <p:cNvPr id="18" name="Straight Arrow Connector 17"/>
          <p:cNvCxnSpPr>
            <a:stCxn id="14" idx="0"/>
            <a:endCxn id="5" idx="0"/>
          </p:cNvCxnSpPr>
          <p:nvPr/>
        </p:nvCxnSpPr>
        <p:spPr>
          <a:xfrm flipH="1" flipV="1">
            <a:off x="1118310" y="1201971"/>
            <a:ext cx="10838" cy="2764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23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fade">
                                      <p:cBhvr>
                                        <p:cTn id="28" dur="1000"/>
                                        <p:tgtEl>
                                          <p:spTgt spid="23">
                                            <p:txEl>
                                              <p:pRg st="0" end="0"/>
                                            </p:txEl>
                                          </p:spTgt>
                                        </p:tgtEl>
                                      </p:cBhvr>
                                    </p:animEffect>
                                    <p:anim calcmode="lin" valueType="num">
                                      <p:cBhvr>
                                        <p:cTn id="29"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1000"/>
                                        <p:tgtEl>
                                          <p:spTgt spid="1026"/>
                                        </p:tgtEl>
                                      </p:cBhvr>
                                    </p:animEffect>
                                    <p:anim calcmode="lin" valueType="num">
                                      <p:cBhvr>
                                        <p:cTn id="34" dur="1000" fill="hold"/>
                                        <p:tgtEl>
                                          <p:spTgt spid="1026"/>
                                        </p:tgtEl>
                                        <p:attrNameLst>
                                          <p:attrName>ppt_x</p:attrName>
                                        </p:attrNameLst>
                                      </p:cBhvr>
                                      <p:tavLst>
                                        <p:tav tm="0">
                                          <p:val>
                                            <p:strVal val="#ppt_x"/>
                                          </p:val>
                                        </p:tav>
                                        <p:tav tm="100000">
                                          <p:val>
                                            <p:strVal val="#ppt_x"/>
                                          </p:val>
                                        </p:tav>
                                      </p:tavLst>
                                    </p:anim>
                                    <p:anim calcmode="lin" valueType="num">
                                      <p:cBhvr>
                                        <p:cTn id="35" dur="1000" fill="hold"/>
                                        <p:tgtEl>
                                          <p:spTgt spid="102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28"/>
                                        </p:tgtEl>
                                        <p:attrNameLst>
                                          <p:attrName>style.visibility</p:attrName>
                                        </p:attrNameLst>
                                      </p:cBhvr>
                                      <p:to>
                                        <p:strVal val="visible"/>
                                      </p:to>
                                    </p:set>
                                    <p:animEffect transition="in" filter="wipe(down)">
                                      <p:cBhvr>
                                        <p:cTn id="45" dur="500"/>
                                        <p:tgtEl>
                                          <p:spTgt spid="1028"/>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10" grpId="0"/>
      <p:bldP spid="9"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1377569"/>
            <a:ext cx="1043295" cy="34866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3469064" y="1291472"/>
            <a:ext cx="5995447" cy="4807670"/>
          </a:xfrm>
          <a:custGeom>
            <a:avLst/>
            <a:gdLst>
              <a:gd name="connsiteX0" fmla="*/ 1696825 w 5995447"/>
              <a:gd name="connsiteY0" fmla="*/ 3016577 h 4807670"/>
              <a:gd name="connsiteX1" fmla="*/ 1668544 w 5995447"/>
              <a:gd name="connsiteY1" fmla="*/ 2752627 h 4807670"/>
              <a:gd name="connsiteX2" fmla="*/ 1640264 w 5995447"/>
              <a:gd name="connsiteY2" fmla="*/ 2479250 h 4807670"/>
              <a:gd name="connsiteX3" fmla="*/ 914400 w 5995447"/>
              <a:gd name="connsiteY3" fmla="*/ 2432116 h 4807670"/>
              <a:gd name="connsiteX4" fmla="*/ 895546 w 5995447"/>
              <a:gd name="connsiteY4" fmla="*/ 2262433 h 4807670"/>
              <a:gd name="connsiteX5" fmla="*/ 0 w 5995447"/>
              <a:gd name="connsiteY5" fmla="*/ 2205872 h 4807670"/>
              <a:gd name="connsiteX6" fmla="*/ 622169 w 5995447"/>
              <a:gd name="connsiteY6" fmla="*/ 697584 h 4807670"/>
              <a:gd name="connsiteX7" fmla="*/ 5571241 w 5995447"/>
              <a:gd name="connsiteY7" fmla="*/ 0 h 4807670"/>
              <a:gd name="connsiteX8" fmla="*/ 5995447 w 5995447"/>
              <a:gd name="connsiteY8" fmla="*/ 1074656 h 4807670"/>
              <a:gd name="connsiteX9" fmla="*/ 5684363 w 5995447"/>
              <a:gd name="connsiteY9" fmla="*/ 4807670 h 4807670"/>
              <a:gd name="connsiteX10" fmla="*/ 3676454 w 5995447"/>
              <a:gd name="connsiteY10" fmla="*/ 4722829 h 4807670"/>
              <a:gd name="connsiteX11" fmla="*/ 1668544 w 5995447"/>
              <a:gd name="connsiteY11" fmla="*/ 2941163 h 480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95447" h="4807670">
                <a:moveTo>
                  <a:pt x="1696825" y="3016577"/>
                </a:moveTo>
                <a:lnTo>
                  <a:pt x="1668544" y="2752627"/>
                </a:lnTo>
                <a:lnTo>
                  <a:pt x="1640264" y="2479250"/>
                </a:lnTo>
                <a:lnTo>
                  <a:pt x="914400" y="2432116"/>
                </a:lnTo>
                <a:lnTo>
                  <a:pt x="895546" y="2262433"/>
                </a:lnTo>
                <a:lnTo>
                  <a:pt x="0" y="2205872"/>
                </a:lnTo>
                <a:lnTo>
                  <a:pt x="622169" y="697584"/>
                </a:lnTo>
                <a:lnTo>
                  <a:pt x="5571241" y="0"/>
                </a:lnTo>
                <a:lnTo>
                  <a:pt x="5995447" y="1074656"/>
                </a:lnTo>
                <a:lnTo>
                  <a:pt x="5684363" y="4807670"/>
                </a:lnTo>
                <a:lnTo>
                  <a:pt x="3676454" y="4722829"/>
                </a:lnTo>
                <a:lnTo>
                  <a:pt x="1668544" y="2941163"/>
                </a:ln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smtClean="0">
                <a:solidFill>
                  <a:prstClr val="white"/>
                </a:solidFill>
              </a:rPr>
              <a:t>T</a:t>
            </a:r>
            <a:endParaRPr lang="en-US" dirty="0">
              <a:solidFill>
                <a:prstClr val="white"/>
              </a:solidFill>
            </a:endParaRPr>
          </a:p>
        </p:txBody>
      </p:sp>
      <p:sp>
        <p:nvSpPr>
          <p:cNvPr id="3" name="TextBox 2"/>
          <p:cNvSpPr txBox="1"/>
          <p:nvPr/>
        </p:nvSpPr>
        <p:spPr>
          <a:xfrm>
            <a:off x="3469064" y="1190745"/>
            <a:ext cx="5460149" cy="923330"/>
          </a:xfrm>
          <a:prstGeom prst="rect">
            <a:avLst/>
          </a:prstGeom>
          <a:noFill/>
        </p:spPr>
        <p:txBody>
          <a:bodyPr wrap="none" rtlCol="0">
            <a:spAutoFit/>
          </a:bodyPr>
          <a:lstStyle/>
          <a:p>
            <a:r>
              <a:rPr lang="en-US" dirty="0">
                <a:solidFill>
                  <a:schemeClr val="bg2"/>
                </a:solidFill>
                <a:sym typeface="Wingdings" panose="05000000000000000000" pitchFamily="2" charset="2"/>
              </a:rPr>
              <a:t> </a:t>
            </a:r>
            <a:r>
              <a:rPr lang="en-US" dirty="0" smtClean="0">
                <a:solidFill>
                  <a:schemeClr val="bg2"/>
                </a:solidFill>
                <a:sym typeface="Wingdings" panose="05000000000000000000" pitchFamily="2" charset="2"/>
              </a:rPr>
              <a:t>     If node 1 created a block,</a:t>
            </a:r>
          </a:p>
          <a:p>
            <a:r>
              <a:rPr lang="en-US" dirty="0">
                <a:solidFill>
                  <a:schemeClr val="bg2"/>
                </a:solidFill>
                <a:sym typeface="Wingdings" panose="05000000000000000000" pitchFamily="2" charset="2"/>
              </a:rPr>
              <a:t> 	</a:t>
            </a:r>
            <a:r>
              <a:rPr lang="en-US" dirty="0" smtClean="0">
                <a:solidFill>
                  <a:schemeClr val="bg2"/>
                </a:solidFill>
                <a:sym typeface="Wingdings" panose="05000000000000000000" pitchFamily="2" charset="2"/>
              </a:rPr>
              <a:t>and node 3 replaced that block,</a:t>
            </a:r>
          </a:p>
          <a:p>
            <a:r>
              <a:rPr lang="en-US" dirty="0">
                <a:solidFill>
                  <a:schemeClr val="bg2"/>
                </a:solidFill>
                <a:sym typeface="Wingdings" panose="05000000000000000000" pitchFamily="2" charset="2"/>
              </a:rPr>
              <a:t>	</a:t>
            </a:r>
            <a:r>
              <a:rPr lang="en-US" dirty="0" smtClean="0">
                <a:solidFill>
                  <a:schemeClr val="bg2"/>
                </a:solidFill>
                <a:sym typeface="Wingdings" panose="05000000000000000000" pitchFamily="2" charset="2"/>
              </a:rPr>
              <a:t>	then they must be connected.</a:t>
            </a:r>
            <a:endParaRPr lang="en-US" dirty="0">
              <a:solidFill>
                <a:schemeClr val="bg2"/>
              </a:solidFill>
            </a:endParaRPr>
          </a:p>
        </p:txBody>
      </p:sp>
      <p:sp>
        <p:nvSpPr>
          <p:cNvPr id="8" name="Up Arrow 7"/>
          <p:cNvSpPr/>
          <p:nvPr/>
        </p:nvSpPr>
        <p:spPr>
          <a:xfrm rot="16200000">
            <a:off x="1585685" y="750210"/>
            <a:ext cx="178413" cy="715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rot="11228781">
            <a:off x="4738246" y="2222040"/>
            <a:ext cx="144678" cy="13300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10" y="1205375"/>
            <a:ext cx="152176" cy="17219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83668" y="923404"/>
            <a:ext cx="854721" cy="369332"/>
          </a:xfrm>
          <a:prstGeom prst="rect">
            <a:avLst/>
          </a:prstGeom>
          <a:noFill/>
        </p:spPr>
        <p:txBody>
          <a:bodyPr wrap="none" rtlCol="0">
            <a:spAutoFit/>
          </a:bodyPr>
          <a:lstStyle/>
          <a:p>
            <a:r>
              <a:rPr lang="en-US" dirty="0" smtClean="0">
                <a:solidFill>
                  <a:schemeClr val="bg1">
                    <a:lumMod val="95000"/>
                    <a:lumOff val="5000"/>
                  </a:schemeClr>
                </a:solidFill>
              </a:rPr>
              <a:t>Rule 2</a:t>
            </a:r>
            <a:endParaRPr lang="en-US" dirty="0">
              <a:solidFill>
                <a:schemeClr val="bg1">
                  <a:lumMod val="95000"/>
                  <a:lumOff val="5000"/>
                </a:schemeClr>
              </a:solidFill>
            </a:endParaRPr>
          </a:p>
        </p:txBody>
      </p:sp>
      <p:sp>
        <p:nvSpPr>
          <p:cNvPr id="11" name="TextBox 10"/>
          <p:cNvSpPr txBox="1"/>
          <p:nvPr/>
        </p:nvSpPr>
        <p:spPr>
          <a:xfrm>
            <a:off x="6400800" y="2362954"/>
            <a:ext cx="2326741" cy="923330"/>
          </a:xfrm>
          <a:prstGeom prst="rect">
            <a:avLst/>
          </a:prstGeom>
          <a:noFill/>
        </p:spPr>
        <p:txBody>
          <a:bodyPr wrap="square" rtlCol="0">
            <a:spAutoFit/>
          </a:bodyPr>
          <a:lstStyle/>
          <a:p>
            <a:r>
              <a:rPr lang="en-US" dirty="0" smtClean="0">
                <a:solidFill>
                  <a:schemeClr val="bg1"/>
                </a:solidFill>
              </a:rPr>
              <a:t>This is this is the basic premise of building </a:t>
            </a:r>
            <a:r>
              <a:rPr lang="en-US" dirty="0" err="1">
                <a:solidFill>
                  <a:schemeClr val="bg1"/>
                </a:solidFill>
              </a:rPr>
              <a:t>S</a:t>
            </a:r>
            <a:r>
              <a:rPr lang="en-US" dirty="0" err="1" smtClean="0">
                <a:solidFill>
                  <a:schemeClr val="bg1"/>
                </a:solidFill>
              </a:rPr>
              <a:t>essies</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5835442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1602557"/>
            <a:ext cx="1046375" cy="32616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3831771" y="1430694"/>
            <a:ext cx="5567266" cy="4173894"/>
          </a:xfrm>
          <a:custGeom>
            <a:avLst/>
            <a:gdLst>
              <a:gd name="connsiteX0" fmla="*/ 1300066 w 5567266"/>
              <a:gd name="connsiteY0" fmla="*/ 2786743 h 4173894"/>
              <a:gd name="connsiteX1" fmla="*/ 1300066 w 5567266"/>
              <a:gd name="connsiteY1" fmla="*/ 2401077 h 4173894"/>
              <a:gd name="connsiteX2" fmla="*/ 528735 w 5567266"/>
              <a:gd name="connsiteY2" fmla="*/ 2320212 h 4173894"/>
              <a:gd name="connsiteX3" fmla="*/ 553617 w 5567266"/>
              <a:gd name="connsiteY3" fmla="*/ 2183363 h 4173894"/>
              <a:gd name="connsiteX4" fmla="*/ 223935 w 5567266"/>
              <a:gd name="connsiteY4" fmla="*/ 1878563 h 4173894"/>
              <a:gd name="connsiteX5" fmla="*/ 217715 w 5567266"/>
              <a:gd name="connsiteY5" fmla="*/ 1754155 h 4173894"/>
              <a:gd name="connsiteX6" fmla="*/ 205274 w 5567266"/>
              <a:gd name="connsiteY6" fmla="*/ 1548882 h 4173894"/>
              <a:gd name="connsiteX7" fmla="*/ 31102 w 5567266"/>
              <a:gd name="connsiteY7" fmla="*/ 1480457 h 4173894"/>
              <a:gd name="connsiteX8" fmla="*/ 0 w 5567266"/>
              <a:gd name="connsiteY8" fmla="*/ 609600 h 4173894"/>
              <a:gd name="connsiteX9" fmla="*/ 5038531 w 5567266"/>
              <a:gd name="connsiteY9" fmla="*/ 0 h 4173894"/>
              <a:gd name="connsiteX10" fmla="*/ 5567266 w 5567266"/>
              <a:gd name="connsiteY10" fmla="*/ 1144555 h 4173894"/>
              <a:gd name="connsiteX11" fmla="*/ 5548605 w 5567266"/>
              <a:gd name="connsiteY11" fmla="*/ 4173894 h 4173894"/>
              <a:gd name="connsiteX12" fmla="*/ 2444621 w 5567266"/>
              <a:gd name="connsiteY12" fmla="*/ 4117910 h 4173894"/>
              <a:gd name="connsiteX13" fmla="*/ 1300066 w 5567266"/>
              <a:gd name="connsiteY13" fmla="*/ 2786743 h 417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67266" h="4173894">
                <a:moveTo>
                  <a:pt x="1300066" y="2786743"/>
                </a:moveTo>
                <a:lnTo>
                  <a:pt x="1300066" y="2401077"/>
                </a:lnTo>
                <a:lnTo>
                  <a:pt x="528735" y="2320212"/>
                </a:lnTo>
                <a:lnTo>
                  <a:pt x="553617" y="2183363"/>
                </a:lnTo>
                <a:lnTo>
                  <a:pt x="223935" y="1878563"/>
                </a:lnTo>
                <a:lnTo>
                  <a:pt x="217715" y="1754155"/>
                </a:lnTo>
                <a:lnTo>
                  <a:pt x="205274" y="1548882"/>
                </a:lnTo>
                <a:lnTo>
                  <a:pt x="31102" y="1480457"/>
                </a:lnTo>
                <a:lnTo>
                  <a:pt x="0" y="609600"/>
                </a:lnTo>
                <a:lnTo>
                  <a:pt x="5038531" y="0"/>
                </a:lnTo>
                <a:lnTo>
                  <a:pt x="5567266" y="1144555"/>
                </a:lnTo>
                <a:lnTo>
                  <a:pt x="5548605" y="4173894"/>
                </a:lnTo>
                <a:lnTo>
                  <a:pt x="2444621" y="4117910"/>
                </a:lnTo>
                <a:lnTo>
                  <a:pt x="1300066" y="27867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699796" y="1430694"/>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4313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1799771"/>
            <a:ext cx="1046375" cy="30644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4042229" y="1545771"/>
            <a:ext cx="5406571" cy="4143829"/>
          </a:xfrm>
          <a:custGeom>
            <a:avLst/>
            <a:gdLst>
              <a:gd name="connsiteX0" fmla="*/ 1081314 w 5406571"/>
              <a:gd name="connsiteY0" fmla="*/ 2706915 h 4143829"/>
              <a:gd name="connsiteX1" fmla="*/ 1117600 w 5406571"/>
              <a:gd name="connsiteY1" fmla="*/ 2561772 h 4143829"/>
              <a:gd name="connsiteX2" fmla="*/ 1088571 w 5406571"/>
              <a:gd name="connsiteY2" fmla="*/ 2460172 h 4143829"/>
              <a:gd name="connsiteX3" fmla="*/ 1081314 w 5406571"/>
              <a:gd name="connsiteY3" fmla="*/ 2220686 h 4143829"/>
              <a:gd name="connsiteX4" fmla="*/ 348342 w 5406571"/>
              <a:gd name="connsiteY4" fmla="*/ 2162629 h 4143829"/>
              <a:gd name="connsiteX5" fmla="*/ 333828 w 5406571"/>
              <a:gd name="connsiteY5" fmla="*/ 1836058 h 4143829"/>
              <a:gd name="connsiteX6" fmla="*/ 0 w 5406571"/>
              <a:gd name="connsiteY6" fmla="*/ 1748972 h 4143829"/>
              <a:gd name="connsiteX7" fmla="*/ 7257 w 5406571"/>
              <a:gd name="connsiteY7" fmla="*/ 1415143 h 4143829"/>
              <a:gd name="connsiteX8" fmla="*/ 232228 w 5406571"/>
              <a:gd name="connsiteY8" fmla="*/ 1400629 h 4143829"/>
              <a:gd name="connsiteX9" fmla="*/ 261257 w 5406571"/>
              <a:gd name="connsiteY9" fmla="*/ 1103086 h 4143829"/>
              <a:gd name="connsiteX10" fmla="*/ 4347028 w 5406571"/>
              <a:gd name="connsiteY10" fmla="*/ 0 h 4143829"/>
              <a:gd name="connsiteX11" fmla="*/ 5217885 w 5406571"/>
              <a:gd name="connsiteY11" fmla="*/ 718458 h 4143829"/>
              <a:gd name="connsiteX12" fmla="*/ 5406571 w 5406571"/>
              <a:gd name="connsiteY12" fmla="*/ 1611086 h 4143829"/>
              <a:gd name="connsiteX13" fmla="*/ 5145314 w 5406571"/>
              <a:gd name="connsiteY13" fmla="*/ 3389086 h 4143829"/>
              <a:gd name="connsiteX14" fmla="*/ 4891314 w 5406571"/>
              <a:gd name="connsiteY14" fmla="*/ 4143829 h 4143829"/>
              <a:gd name="connsiteX15" fmla="*/ 4056742 w 5406571"/>
              <a:gd name="connsiteY15" fmla="*/ 4107543 h 4143829"/>
              <a:gd name="connsiteX16" fmla="*/ 3926114 w 5406571"/>
              <a:gd name="connsiteY16" fmla="*/ 4064000 h 4143829"/>
              <a:gd name="connsiteX17" fmla="*/ 2598057 w 5406571"/>
              <a:gd name="connsiteY17" fmla="*/ 3606800 h 4143829"/>
              <a:gd name="connsiteX18" fmla="*/ 2532742 w 5406571"/>
              <a:gd name="connsiteY18" fmla="*/ 3548743 h 4143829"/>
              <a:gd name="connsiteX19" fmla="*/ 2489200 w 5406571"/>
              <a:gd name="connsiteY19" fmla="*/ 3505200 h 4143829"/>
              <a:gd name="connsiteX20" fmla="*/ 2431142 w 5406571"/>
              <a:gd name="connsiteY20" fmla="*/ 3476172 h 4143829"/>
              <a:gd name="connsiteX21" fmla="*/ 1081314 w 5406571"/>
              <a:gd name="connsiteY21" fmla="*/ 2706915 h 414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06571" h="4143829">
                <a:moveTo>
                  <a:pt x="1081314" y="2706915"/>
                </a:moveTo>
                <a:lnTo>
                  <a:pt x="1117600" y="2561772"/>
                </a:lnTo>
                <a:lnTo>
                  <a:pt x="1088571" y="2460172"/>
                </a:lnTo>
                <a:lnTo>
                  <a:pt x="1081314" y="2220686"/>
                </a:lnTo>
                <a:lnTo>
                  <a:pt x="348342" y="2162629"/>
                </a:lnTo>
                <a:lnTo>
                  <a:pt x="333828" y="1836058"/>
                </a:lnTo>
                <a:lnTo>
                  <a:pt x="0" y="1748972"/>
                </a:lnTo>
                <a:lnTo>
                  <a:pt x="7257" y="1415143"/>
                </a:lnTo>
                <a:lnTo>
                  <a:pt x="232228" y="1400629"/>
                </a:lnTo>
                <a:lnTo>
                  <a:pt x="261257" y="1103086"/>
                </a:lnTo>
                <a:lnTo>
                  <a:pt x="4347028" y="0"/>
                </a:lnTo>
                <a:lnTo>
                  <a:pt x="5217885" y="718458"/>
                </a:lnTo>
                <a:lnTo>
                  <a:pt x="5406571" y="1611086"/>
                </a:lnTo>
                <a:lnTo>
                  <a:pt x="5145314" y="3389086"/>
                </a:lnTo>
                <a:lnTo>
                  <a:pt x="4891314" y="4143829"/>
                </a:lnTo>
                <a:lnTo>
                  <a:pt x="4056742" y="4107543"/>
                </a:lnTo>
                <a:lnTo>
                  <a:pt x="3926114" y="4064000"/>
                </a:lnTo>
                <a:lnTo>
                  <a:pt x="2598057" y="3606800"/>
                </a:lnTo>
                <a:cubicBezTo>
                  <a:pt x="2576285" y="3587448"/>
                  <a:pt x="2554037" y="3568618"/>
                  <a:pt x="2532742" y="3548743"/>
                </a:cubicBezTo>
                <a:cubicBezTo>
                  <a:pt x="2517736" y="3534738"/>
                  <a:pt x="2505903" y="3517131"/>
                  <a:pt x="2489200" y="3505200"/>
                </a:cubicBezTo>
                <a:cubicBezTo>
                  <a:pt x="2471593" y="3492624"/>
                  <a:pt x="2431142" y="3476172"/>
                  <a:pt x="2431142" y="3476172"/>
                </a:cubicBezTo>
                <a:lnTo>
                  <a:pt x="1081314" y="2706915"/>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683417" y="1642323"/>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79372" y="1642322"/>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86059" y="1642322"/>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092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690585"/>
            <a:ext cx="8534400" cy="641164"/>
          </a:xfrm>
        </p:spPr>
        <p:txBody>
          <a:bodyPr/>
          <a:lstStyle/>
          <a:p>
            <a:r>
              <a:rPr lang="en-US" dirty="0" smtClean="0"/>
              <a:t>Steps in my journey</a:t>
            </a:r>
            <a:endParaRPr lang="en-US" dirty="0"/>
          </a:p>
        </p:txBody>
      </p:sp>
      <p:sp>
        <p:nvSpPr>
          <p:cNvPr id="3" name="Content Placeholder 2"/>
          <p:cNvSpPr>
            <a:spLocks noGrp="1"/>
          </p:cNvSpPr>
          <p:nvPr>
            <p:ph idx="1"/>
          </p:nvPr>
        </p:nvSpPr>
        <p:spPr>
          <a:xfrm>
            <a:off x="50800" y="254000"/>
            <a:ext cx="11948160" cy="5435599"/>
          </a:xfrm>
        </p:spPr>
        <p:txBody>
          <a:bodyPr>
            <a:noAutofit/>
          </a:bodyPr>
          <a:lstStyle/>
          <a:p>
            <a:r>
              <a:rPr lang="en-US" sz="2800" b="1" dirty="0" smtClean="0"/>
              <a:t>Several things came together:</a:t>
            </a:r>
          </a:p>
          <a:p>
            <a:pPr lvl="1"/>
            <a:r>
              <a:rPr lang="en-US" sz="2400" b="1" dirty="0" smtClean="0"/>
              <a:t>Amateur interest in computer programming</a:t>
            </a:r>
          </a:p>
          <a:p>
            <a:pPr lvl="1"/>
            <a:r>
              <a:rPr lang="en-US" sz="2400" b="1" i="1" dirty="0" smtClean="0"/>
              <a:t>Mathematica</a:t>
            </a:r>
            <a:r>
              <a:rPr lang="en-US" sz="2400" b="1" dirty="0" smtClean="0"/>
              <a:t> for class examples, visualizations, interactive demonstrations</a:t>
            </a:r>
          </a:p>
          <a:p>
            <a:pPr lvl="1"/>
            <a:r>
              <a:rPr lang="en-US" sz="2400" b="1" dirty="0" smtClean="0"/>
              <a:t>Interest in travel, other cultures, other languages</a:t>
            </a:r>
          </a:p>
          <a:p>
            <a:pPr lvl="1"/>
            <a:r>
              <a:rPr lang="en-US" sz="2400" b="1" dirty="0" err="1" smtClean="0"/>
              <a:t>Claryce’s</a:t>
            </a:r>
            <a:r>
              <a:rPr lang="en-US" sz="2400" b="1" dirty="0" smtClean="0"/>
              <a:t> decision to learn Italian, adding to our use of French</a:t>
            </a:r>
          </a:p>
          <a:p>
            <a:pPr lvl="1"/>
            <a:r>
              <a:rPr lang="en-US" sz="2400" b="1" dirty="0"/>
              <a:t>Intriguing article about Stephen Wolfram’s so-called </a:t>
            </a:r>
            <a:r>
              <a:rPr lang="en-US" sz="2400" b="1" i="1" dirty="0"/>
              <a:t>New Kind of </a:t>
            </a:r>
            <a:r>
              <a:rPr lang="en-US" sz="2400" b="1" i="1" dirty="0" smtClean="0"/>
              <a:t>Science</a:t>
            </a:r>
          </a:p>
          <a:p>
            <a:pPr lvl="2"/>
            <a:r>
              <a:rPr lang="en-US" sz="1800" b="1" dirty="0" smtClean="0"/>
              <a:t>Not theoretical or experimental</a:t>
            </a:r>
            <a:r>
              <a:rPr lang="en-US" sz="1800" b="1" dirty="0"/>
              <a:t>, </a:t>
            </a:r>
            <a:r>
              <a:rPr lang="en-US" sz="1800" b="1" dirty="0" smtClean="0"/>
              <a:t>“</a:t>
            </a:r>
            <a:r>
              <a:rPr lang="en-US" sz="1800" b="1" dirty="0"/>
              <a:t>mining the computational universe” for real-world analogs</a:t>
            </a:r>
          </a:p>
          <a:p>
            <a:pPr lvl="1"/>
            <a:r>
              <a:rPr lang="en-US" sz="2400" b="1" dirty="0" smtClean="0"/>
              <a:t>In 2009, the annual </a:t>
            </a:r>
            <a:r>
              <a:rPr lang="en-US" sz="2400" b="1" i="1" dirty="0" smtClean="0"/>
              <a:t>NKS Summer School </a:t>
            </a:r>
            <a:r>
              <a:rPr lang="en-US" sz="2400" b="1" dirty="0" smtClean="0"/>
              <a:t>took place in Pisa, Italy.  (3 weeks)</a:t>
            </a:r>
          </a:p>
          <a:p>
            <a:pPr lvl="2"/>
            <a:r>
              <a:rPr lang="en-US" sz="2000" b="1" dirty="0" smtClean="0"/>
              <a:t>I bought by ticket with pro-growth funds, paid for tickets for Claryce and son Erik</a:t>
            </a:r>
          </a:p>
          <a:p>
            <a:pPr lvl="2"/>
            <a:r>
              <a:rPr lang="en-US" sz="2000" b="1" dirty="0" smtClean="0"/>
              <a:t>They took Italian classes &amp; </a:t>
            </a:r>
            <a:r>
              <a:rPr lang="en-US" sz="2000" b="1" dirty="0" err="1" smtClean="0"/>
              <a:t>touristed</a:t>
            </a:r>
            <a:r>
              <a:rPr lang="en-US" sz="2000" b="1" dirty="0" smtClean="0"/>
              <a:t>, I worked 12-hour days in the </a:t>
            </a:r>
            <a:r>
              <a:rPr lang="en-US" sz="2000" b="1" dirty="0" err="1" smtClean="0"/>
              <a:t>univ.</a:t>
            </a:r>
            <a:r>
              <a:rPr lang="en-US" sz="2000" b="1" dirty="0" smtClean="0"/>
              <a:t> computer lab!</a:t>
            </a:r>
          </a:p>
          <a:p>
            <a:pPr lvl="2"/>
            <a:r>
              <a:rPr lang="en-US" sz="2000" b="1" dirty="0" smtClean="0"/>
              <a:t>Besides many themed presentations, we all had to choose a project </a:t>
            </a:r>
            <a:r>
              <a:rPr lang="eo-001" sz="2000" b="1" dirty="0" smtClean="0"/>
              <a:t>…</a:t>
            </a:r>
            <a:endParaRPr lang="en-US" sz="2000" b="1" dirty="0"/>
          </a:p>
        </p:txBody>
      </p:sp>
    </p:spTree>
    <p:extLst>
      <p:ext uri="{BB962C8B-B14F-4D97-AF65-F5344CB8AC3E}">
        <p14:creationId xmlns:p14="http://schemas.microsoft.com/office/powerpoint/2010/main" val="41000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1000"/>
                                        <p:tgtEl>
                                          <p:spTgt spid="3">
                                            <p:txEl>
                                              <p:pRg st="7" end="7"/>
                                            </p:txEl>
                                          </p:spTgt>
                                        </p:tgtEl>
                                      </p:cBhvr>
                                    </p:animEffect>
                                    <p:anim calcmode="lin" valueType="num">
                                      <p:cBhvr>
                                        <p:cTn id="5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42" presetClass="entr" presetSubtype="0" fill="hold" nodeType="after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1000"/>
                                        <p:tgtEl>
                                          <p:spTgt spid="3">
                                            <p:txEl>
                                              <p:pRg st="8" end="8"/>
                                            </p:txEl>
                                          </p:spTgt>
                                        </p:tgtEl>
                                      </p:cBhvr>
                                    </p:animEffect>
                                    <p:anim calcmode="lin" valueType="num">
                                      <p:cBhvr>
                                        <p:cTn id="6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anim calcmode="lin" valueType="num">
                                      <p:cBhvr>
                                        <p:cTn id="6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Effect transition="in" filter="fade">
                                      <p:cBhvr>
                                        <p:cTn id="74" dur="1000"/>
                                        <p:tgtEl>
                                          <p:spTgt spid="3">
                                            <p:txEl>
                                              <p:pRg st="10" end="10"/>
                                            </p:txEl>
                                          </p:spTgt>
                                        </p:tgtEl>
                                      </p:cBhvr>
                                    </p:animEffect>
                                    <p:anim calcmode="lin" valueType="num">
                                      <p:cBhvr>
                                        <p:cTn id="7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002971"/>
            <a:ext cx="1046375" cy="28612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4383314" y="1734457"/>
            <a:ext cx="5109029" cy="3955143"/>
          </a:xfrm>
          <a:custGeom>
            <a:avLst/>
            <a:gdLst>
              <a:gd name="connsiteX0" fmla="*/ 747486 w 5109029"/>
              <a:gd name="connsiteY0" fmla="*/ 2452914 h 3955143"/>
              <a:gd name="connsiteX1" fmla="*/ 754743 w 5109029"/>
              <a:gd name="connsiteY1" fmla="*/ 2032000 h 3955143"/>
              <a:gd name="connsiteX2" fmla="*/ 0 w 5109029"/>
              <a:gd name="connsiteY2" fmla="*/ 1988457 h 3955143"/>
              <a:gd name="connsiteX3" fmla="*/ 580572 w 5109029"/>
              <a:gd name="connsiteY3" fmla="*/ 1618343 h 3955143"/>
              <a:gd name="connsiteX4" fmla="*/ 595086 w 5109029"/>
              <a:gd name="connsiteY4" fmla="*/ 1233714 h 3955143"/>
              <a:gd name="connsiteX5" fmla="*/ 3178629 w 5109029"/>
              <a:gd name="connsiteY5" fmla="*/ 0 h 3955143"/>
              <a:gd name="connsiteX6" fmla="*/ 5050972 w 5109029"/>
              <a:gd name="connsiteY6" fmla="*/ 21772 h 3955143"/>
              <a:gd name="connsiteX7" fmla="*/ 5109029 w 5109029"/>
              <a:gd name="connsiteY7" fmla="*/ 1219200 h 3955143"/>
              <a:gd name="connsiteX8" fmla="*/ 4564743 w 5109029"/>
              <a:gd name="connsiteY8" fmla="*/ 3875314 h 3955143"/>
              <a:gd name="connsiteX9" fmla="*/ 3360057 w 5109029"/>
              <a:gd name="connsiteY9" fmla="*/ 3955143 h 3955143"/>
              <a:gd name="connsiteX10" fmla="*/ 747486 w 5109029"/>
              <a:gd name="connsiteY10" fmla="*/ 2452914 h 39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09029" h="3955143">
                <a:moveTo>
                  <a:pt x="747486" y="2452914"/>
                </a:moveTo>
                <a:lnTo>
                  <a:pt x="754743" y="2032000"/>
                </a:lnTo>
                <a:lnTo>
                  <a:pt x="0" y="1988457"/>
                </a:lnTo>
                <a:lnTo>
                  <a:pt x="580572" y="1618343"/>
                </a:lnTo>
                <a:lnTo>
                  <a:pt x="595086" y="1233714"/>
                </a:lnTo>
                <a:lnTo>
                  <a:pt x="3178629" y="0"/>
                </a:lnTo>
                <a:lnTo>
                  <a:pt x="5050972" y="21772"/>
                </a:lnTo>
                <a:lnTo>
                  <a:pt x="5109029" y="1219200"/>
                </a:lnTo>
                <a:lnTo>
                  <a:pt x="4564743" y="3875314"/>
                </a:lnTo>
                <a:lnTo>
                  <a:pt x="3360057" y="3955143"/>
                </a:lnTo>
                <a:lnTo>
                  <a:pt x="747486" y="2452914"/>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endParaRPr>
          </a:p>
        </p:txBody>
      </p:sp>
      <p:sp>
        <p:nvSpPr>
          <p:cNvPr id="2" name="TextBox 1"/>
          <p:cNvSpPr txBox="1"/>
          <p:nvPr/>
        </p:nvSpPr>
        <p:spPr>
          <a:xfrm>
            <a:off x="2168239" y="995793"/>
            <a:ext cx="6647974" cy="923330"/>
          </a:xfrm>
          <a:prstGeom prst="rect">
            <a:avLst/>
          </a:prstGeom>
          <a:noFill/>
        </p:spPr>
        <p:txBody>
          <a:bodyPr wrap="none" rtlCol="0">
            <a:spAutoFit/>
          </a:bodyPr>
          <a:lstStyle/>
          <a:p>
            <a:r>
              <a:rPr lang="en-US" dirty="0" smtClean="0">
                <a:solidFill>
                  <a:schemeClr val="bg2"/>
                </a:solidFill>
              </a:rPr>
              <a:t>3 Links at once!!</a:t>
            </a:r>
          </a:p>
          <a:p>
            <a:r>
              <a:rPr lang="en-US" dirty="0">
                <a:solidFill>
                  <a:schemeClr val="bg2"/>
                </a:solidFill>
              </a:rPr>
              <a:t>	</a:t>
            </a:r>
            <a:r>
              <a:rPr lang="en-US" dirty="0" smtClean="0">
                <a:solidFill>
                  <a:schemeClr val="bg2"/>
                </a:solidFill>
              </a:rPr>
              <a:t>See “ 1 1 1”</a:t>
            </a:r>
          </a:p>
          <a:p>
            <a:r>
              <a:rPr lang="en-US" dirty="0">
                <a:solidFill>
                  <a:schemeClr val="bg2"/>
                </a:solidFill>
              </a:rPr>
              <a:t>	</a:t>
            </a:r>
            <a:r>
              <a:rPr lang="en-US" dirty="0" smtClean="0">
                <a:solidFill>
                  <a:schemeClr val="bg2"/>
                </a:solidFill>
              </a:rPr>
              <a:t>	Let’s go back to our previous implication:</a:t>
            </a:r>
            <a:r>
              <a:rPr lang="en-US" dirty="0">
                <a:solidFill>
                  <a:schemeClr val="bg2"/>
                </a:solidFill>
              </a:rPr>
              <a:t>	</a:t>
            </a:r>
          </a:p>
        </p:txBody>
      </p:sp>
      <p:sp>
        <p:nvSpPr>
          <p:cNvPr id="6" name="Rectangle 5"/>
          <p:cNvSpPr/>
          <p:nvPr/>
        </p:nvSpPr>
        <p:spPr>
          <a:xfrm>
            <a:off x="1285550" y="1847332"/>
            <a:ext cx="142033" cy="15563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84341" y="1845524"/>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087540" y="1844351"/>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386813" y="2661718"/>
            <a:ext cx="3766240" cy="1477328"/>
          </a:xfrm>
          <a:prstGeom prst="rect">
            <a:avLst/>
          </a:prstGeom>
          <a:noFill/>
        </p:spPr>
        <p:txBody>
          <a:bodyPr wrap="square" rtlCol="0">
            <a:spAutoFit/>
          </a:bodyPr>
          <a:lstStyle/>
          <a:p>
            <a:r>
              <a:rPr lang="en-US" dirty="0" smtClean="0">
                <a:solidFill>
                  <a:schemeClr val="bg1"/>
                </a:solidFill>
              </a:rPr>
              <a:t>“Let’s </a:t>
            </a:r>
            <a:r>
              <a:rPr lang="en-US" dirty="0">
                <a:solidFill>
                  <a:schemeClr val="bg1"/>
                </a:solidFill>
              </a:rPr>
              <a:t>say a new node destroyed 2 older blocks, but, these blocks came from two </a:t>
            </a:r>
            <a:r>
              <a:rPr lang="en-US" i="1" dirty="0">
                <a:solidFill>
                  <a:schemeClr val="bg1"/>
                </a:solidFill>
              </a:rPr>
              <a:t>different nodes. </a:t>
            </a:r>
            <a:r>
              <a:rPr lang="en-US" dirty="0">
                <a:solidFill>
                  <a:schemeClr val="bg1"/>
                </a:solidFill>
              </a:rPr>
              <a:t>How many links would the new node have</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42905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402114"/>
            <a:ext cx="1046375" cy="24621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5950857" y="1444171"/>
            <a:ext cx="3541486" cy="4187372"/>
          </a:xfrm>
          <a:custGeom>
            <a:avLst/>
            <a:gdLst>
              <a:gd name="connsiteX0" fmla="*/ 65314 w 3541486"/>
              <a:gd name="connsiteY0" fmla="*/ 2358572 h 4187372"/>
              <a:gd name="connsiteX1" fmla="*/ 72572 w 3541486"/>
              <a:gd name="connsiteY1" fmla="*/ 1879600 h 4187372"/>
              <a:gd name="connsiteX2" fmla="*/ 7257 w 3541486"/>
              <a:gd name="connsiteY2" fmla="*/ 1582058 h 4187372"/>
              <a:gd name="connsiteX3" fmla="*/ 0 w 3541486"/>
              <a:gd name="connsiteY3" fmla="*/ 1182915 h 4187372"/>
              <a:gd name="connsiteX4" fmla="*/ 1973943 w 3541486"/>
              <a:gd name="connsiteY4" fmla="*/ 0 h 4187372"/>
              <a:gd name="connsiteX5" fmla="*/ 3541486 w 3541486"/>
              <a:gd name="connsiteY5" fmla="*/ 370115 h 4187372"/>
              <a:gd name="connsiteX6" fmla="*/ 3243943 w 3541486"/>
              <a:gd name="connsiteY6" fmla="*/ 4187372 h 4187372"/>
              <a:gd name="connsiteX7" fmla="*/ 1008743 w 3541486"/>
              <a:gd name="connsiteY7" fmla="*/ 4013200 h 4187372"/>
              <a:gd name="connsiteX8" fmla="*/ 65314 w 3541486"/>
              <a:gd name="connsiteY8" fmla="*/ 2358572 h 418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1486" h="4187372">
                <a:moveTo>
                  <a:pt x="65314" y="2358572"/>
                </a:moveTo>
                <a:lnTo>
                  <a:pt x="72572" y="1879600"/>
                </a:lnTo>
                <a:lnTo>
                  <a:pt x="7257" y="1582058"/>
                </a:lnTo>
                <a:lnTo>
                  <a:pt x="0" y="1182915"/>
                </a:lnTo>
                <a:lnTo>
                  <a:pt x="1973943" y="0"/>
                </a:lnTo>
                <a:lnTo>
                  <a:pt x="3541486" y="370115"/>
                </a:lnTo>
                <a:lnTo>
                  <a:pt x="3243943" y="4187372"/>
                </a:lnTo>
                <a:lnTo>
                  <a:pt x="1008743" y="4013200"/>
                </a:lnTo>
                <a:lnTo>
                  <a:pt x="65314" y="235857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696910" y="2244667"/>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79372" y="2244666"/>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61681" y="2243493"/>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6474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206171"/>
            <a:ext cx="1046375" cy="26580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4963886" y="1139371"/>
            <a:ext cx="4528457" cy="4550229"/>
          </a:xfrm>
          <a:custGeom>
            <a:avLst/>
            <a:gdLst>
              <a:gd name="connsiteX0" fmla="*/ 174171 w 4528457"/>
              <a:gd name="connsiteY0" fmla="*/ 3018972 h 4550229"/>
              <a:gd name="connsiteX1" fmla="*/ 1045028 w 4528457"/>
              <a:gd name="connsiteY1" fmla="*/ 2677886 h 4550229"/>
              <a:gd name="connsiteX2" fmla="*/ 1045028 w 4528457"/>
              <a:gd name="connsiteY2" fmla="*/ 2677886 h 4550229"/>
              <a:gd name="connsiteX3" fmla="*/ 1052285 w 4528457"/>
              <a:gd name="connsiteY3" fmla="*/ 2365829 h 4550229"/>
              <a:gd name="connsiteX4" fmla="*/ 14514 w 4528457"/>
              <a:gd name="connsiteY4" fmla="*/ 2053772 h 4550229"/>
              <a:gd name="connsiteX5" fmla="*/ 0 w 4528457"/>
              <a:gd name="connsiteY5" fmla="*/ 1480458 h 4550229"/>
              <a:gd name="connsiteX6" fmla="*/ 3751943 w 4528457"/>
              <a:gd name="connsiteY6" fmla="*/ 0 h 4550229"/>
              <a:gd name="connsiteX7" fmla="*/ 4528457 w 4528457"/>
              <a:gd name="connsiteY7" fmla="*/ 1814286 h 4550229"/>
              <a:gd name="connsiteX8" fmla="*/ 4005943 w 4528457"/>
              <a:gd name="connsiteY8" fmla="*/ 4550229 h 4550229"/>
              <a:gd name="connsiteX9" fmla="*/ 420914 w 4528457"/>
              <a:gd name="connsiteY9" fmla="*/ 4122058 h 4550229"/>
              <a:gd name="connsiteX10" fmla="*/ 174171 w 4528457"/>
              <a:gd name="connsiteY10" fmla="*/ 3018972 h 455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8457" h="4550229">
                <a:moveTo>
                  <a:pt x="174171" y="3018972"/>
                </a:moveTo>
                <a:lnTo>
                  <a:pt x="1045028" y="2677886"/>
                </a:lnTo>
                <a:lnTo>
                  <a:pt x="1045028" y="2677886"/>
                </a:lnTo>
                <a:lnTo>
                  <a:pt x="1052285" y="2365829"/>
                </a:lnTo>
                <a:lnTo>
                  <a:pt x="14514" y="2053772"/>
                </a:lnTo>
                <a:lnTo>
                  <a:pt x="0" y="1480458"/>
                </a:lnTo>
                <a:lnTo>
                  <a:pt x="3751943" y="0"/>
                </a:lnTo>
                <a:lnTo>
                  <a:pt x="4528457" y="1814286"/>
                </a:lnTo>
                <a:lnTo>
                  <a:pt x="4005943" y="4550229"/>
                </a:lnTo>
                <a:lnTo>
                  <a:pt x="420914" y="4122058"/>
                </a:lnTo>
                <a:lnTo>
                  <a:pt x="174171" y="301897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endParaRPr>
          </a:p>
        </p:txBody>
      </p:sp>
      <p:sp>
        <p:nvSpPr>
          <p:cNvPr id="6" name="Freeform 5"/>
          <p:cNvSpPr/>
          <p:nvPr/>
        </p:nvSpPr>
        <p:spPr>
          <a:xfrm>
            <a:off x="659589" y="2037701"/>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57181" y="2206171"/>
            <a:ext cx="3535162" cy="923330"/>
          </a:xfrm>
          <a:prstGeom prst="rect">
            <a:avLst/>
          </a:prstGeom>
          <a:noFill/>
        </p:spPr>
        <p:txBody>
          <a:bodyPr wrap="square" rtlCol="0">
            <a:spAutoFit/>
          </a:bodyPr>
          <a:lstStyle/>
          <a:p>
            <a:r>
              <a:rPr lang="en-US" dirty="0" smtClean="0">
                <a:solidFill>
                  <a:schemeClr val="bg1"/>
                </a:solidFill>
              </a:rPr>
              <a:t>Here we have Node 7 connected twice to Node 6. Why might that be?</a:t>
            </a:r>
            <a:endParaRPr lang="en-US" dirty="0">
              <a:solidFill>
                <a:schemeClr val="bg1"/>
              </a:solidFill>
            </a:endParaRPr>
          </a:p>
        </p:txBody>
      </p:sp>
      <p:sp>
        <p:nvSpPr>
          <p:cNvPr id="8" name="TextBox 7"/>
          <p:cNvSpPr txBox="1"/>
          <p:nvPr/>
        </p:nvSpPr>
        <p:spPr>
          <a:xfrm>
            <a:off x="3883936" y="4864230"/>
            <a:ext cx="5060887" cy="646331"/>
          </a:xfrm>
          <a:prstGeom prst="rect">
            <a:avLst/>
          </a:prstGeom>
          <a:noFill/>
        </p:spPr>
        <p:txBody>
          <a:bodyPr wrap="square" rtlCol="0">
            <a:spAutoFit/>
          </a:bodyPr>
          <a:lstStyle/>
          <a:p>
            <a:r>
              <a:rPr lang="en-US" dirty="0" smtClean="0">
                <a:solidFill>
                  <a:schemeClr val="bg1"/>
                </a:solidFill>
              </a:rPr>
              <a:t>Simply because Node 7 exchanged two block from Node 6.</a:t>
            </a:r>
            <a:endParaRPr lang="en-US" dirty="0">
              <a:solidFill>
                <a:schemeClr val="bg1"/>
              </a:solidFill>
            </a:endParaRPr>
          </a:p>
        </p:txBody>
      </p:sp>
    </p:spTree>
    <p:extLst>
      <p:ext uri="{BB962C8B-B14F-4D97-AF65-F5344CB8AC3E}">
        <p14:creationId xmlns:p14="http://schemas.microsoft.com/office/powerpoint/2010/main" val="189945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612570"/>
            <a:ext cx="1046375" cy="22516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6023429" y="1364343"/>
            <a:ext cx="3526971" cy="4216400"/>
          </a:xfrm>
          <a:custGeom>
            <a:avLst/>
            <a:gdLst>
              <a:gd name="connsiteX0" fmla="*/ 14514 w 3526971"/>
              <a:gd name="connsiteY0" fmla="*/ 2438400 h 4216400"/>
              <a:gd name="connsiteX1" fmla="*/ 0 w 3526971"/>
              <a:gd name="connsiteY1" fmla="*/ 2278743 h 4216400"/>
              <a:gd name="connsiteX2" fmla="*/ 1030514 w 3526971"/>
              <a:gd name="connsiteY2" fmla="*/ 1952171 h 4216400"/>
              <a:gd name="connsiteX3" fmla="*/ 1016000 w 3526971"/>
              <a:gd name="connsiteY3" fmla="*/ 1734457 h 4216400"/>
              <a:gd name="connsiteX4" fmla="*/ 1008742 w 3526971"/>
              <a:gd name="connsiteY4" fmla="*/ 1422400 h 4216400"/>
              <a:gd name="connsiteX5" fmla="*/ 783771 w 3526971"/>
              <a:gd name="connsiteY5" fmla="*/ 1393371 h 4216400"/>
              <a:gd name="connsiteX6" fmla="*/ 1008742 w 3526971"/>
              <a:gd name="connsiteY6" fmla="*/ 653143 h 4216400"/>
              <a:gd name="connsiteX7" fmla="*/ 2634342 w 3526971"/>
              <a:gd name="connsiteY7" fmla="*/ 0 h 4216400"/>
              <a:gd name="connsiteX8" fmla="*/ 3526971 w 3526971"/>
              <a:gd name="connsiteY8" fmla="*/ 1248228 h 4216400"/>
              <a:gd name="connsiteX9" fmla="*/ 2931885 w 3526971"/>
              <a:gd name="connsiteY9" fmla="*/ 3984171 h 4216400"/>
              <a:gd name="connsiteX10" fmla="*/ 994228 w 3526971"/>
              <a:gd name="connsiteY10" fmla="*/ 4216400 h 4216400"/>
              <a:gd name="connsiteX11" fmla="*/ 14514 w 3526971"/>
              <a:gd name="connsiteY11" fmla="*/ 2438400 h 421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6971" h="4216400">
                <a:moveTo>
                  <a:pt x="14514" y="2438400"/>
                </a:moveTo>
                <a:lnTo>
                  <a:pt x="0" y="2278743"/>
                </a:lnTo>
                <a:lnTo>
                  <a:pt x="1030514" y="1952171"/>
                </a:lnTo>
                <a:lnTo>
                  <a:pt x="1016000" y="1734457"/>
                </a:lnTo>
                <a:lnTo>
                  <a:pt x="1008742" y="1422400"/>
                </a:lnTo>
                <a:lnTo>
                  <a:pt x="783771" y="1393371"/>
                </a:lnTo>
                <a:lnTo>
                  <a:pt x="1008742" y="653143"/>
                </a:lnTo>
                <a:lnTo>
                  <a:pt x="2634342" y="0"/>
                </a:lnTo>
                <a:lnTo>
                  <a:pt x="3526971" y="1248228"/>
                </a:lnTo>
                <a:lnTo>
                  <a:pt x="2931885" y="3984171"/>
                </a:lnTo>
                <a:lnTo>
                  <a:pt x="994228" y="4216400"/>
                </a:lnTo>
                <a:lnTo>
                  <a:pt x="14514" y="24384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718458" y="2453950"/>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31473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830286"/>
            <a:ext cx="1046375" cy="20339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5965371" y="1502229"/>
            <a:ext cx="3548743" cy="4209142"/>
          </a:xfrm>
          <a:custGeom>
            <a:avLst/>
            <a:gdLst>
              <a:gd name="connsiteX0" fmla="*/ 1088572 w 3548743"/>
              <a:gd name="connsiteY0" fmla="*/ 1669142 h 4209142"/>
              <a:gd name="connsiteX1" fmla="*/ 1074058 w 3548743"/>
              <a:gd name="connsiteY1" fmla="*/ 1603828 h 4209142"/>
              <a:gd name="connsiteX2" fmla="*/ 1074058 w 3548743"/>
              <a:gd name="connsiteY2" fmla="*/ 1291771 h 4209142"/>
              <a:gd name="connsiteX3" fmla="*/ 1545772 w 3548743"/>
              <a:gd name="connsiteY3" fmla="*/ 798285 h 4209142"/>
              <a:gd name="connsiteX4" fmla="*/ 1531258 w 3548743"/>
              <a:gd name="connsiteY4" fmla="*/ 457200 h 4209142"/>
              <a:gd name="connsiteX5" fmla="*/ 2561772 w 3548743"/>
              <a:gd name="connsiteY5" fmla="*/ 0 h 4209142"/>
              <a:gd name="connsiteX6" fmla="*/ 3396343 w 3548743"/>
              <a:gd name="connsiteY6" fmla="*/ 616857 h 4209142"/>
              <a:gd name="connsiteX7" fmla="*/ 3548743 w 3548743"/>
              <a:gd name="connsiteY7" fmla="*/ 1255485 h 4209142"/>
              <a:gd name="connsiteX8" fmla="*/ 3410858 w 3548743"/>
              <a:gd name="connsiteY8" fmla="*/ 3534228 h 4209142"/>
              <a:gd name="connsiteX9" fmla="*/ 2844800 w 3548743"/>
              <a:gd name="connsiteY9" fmla="*/ 4209142 h 4209142"/>
              <a:gd name="connsiteX10" fmla="*/ 1204686 w 3548743"/>
              <a:gd name="connsiteY10" fmla="*/ 3991428 h 4209142"/>
              <a:gd name="connsiteX11" fmla="*/ 0 w 3548743"/>
              <a:gd name="connsiteY11" fmla="*/ 2460171 h 4209142"/>
              <a:gd name="connsiteX12" fmla="*/ 65315 w 3548743"/>
              <a:gd name="connsiteY12" fmla="*/ 2300514 h 4209142"/>
              <a:gd name="connsiteX13" fmla="*/ 50800 w 3548743"/>
              <a:gd name="connsiteY13" fmla="*/ 2177142 h 4209142"/>
              <a:gd name="connsiteX14" fmla="*/ 1088572 w 3548743"/>
              <a:gd name="connsiteY14" fmla="*/ 1669142 h 420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48743" h="4209142">
                <a:moveTo>
                  <a:pt x="1088572" y="1669142"/>
                </a:moveTo>
                <a:lnTo>
                  <a:pt x="1074058" y="1603828"/>
                </a:lnTo>
                <a:lnTo>
                  <a:pt x="1074058" y="1291771"/>
                </a:lnTo>
                <a:lnTo>
                  <a:pt x="1545772" y="798285"/>
                </a:lnTo>
                <a:lnTo>
                  <a:pt x="1531258" y="457200"/>
                </a:lnTo>
                <a:lnTo>
                  <a:pt x="2561772" y="0"/>
                </a:lnTo>
                <a:lnTo>
                  <a:pt x="3396343" y="616857"/>
                </a:lnTo>
                <a:lnTo>
                  <a:pt x="3548743" y="1255485"/>
                </a:lnTo>
                <a:lnTo>
                  <a:pt x="3410858" y="3534228"/>
                </a:lnTo>
                <a:lnTo>
                  <a:pt x="2844800" y="4209142"/>
                </a:lnTo>
                <a:lnTo>
                  <a:pt x="1204686" y="3991428"/>
                </a:lnTo>
                <a:lnTo>
                  <a:pt x="0" y="2460171"/>
                </a:lnTo>
                <a:lnTo>
                  <a:pt x="65315" y="2300514"/>
                </a:lnTo>
                <a:lnTo>
                  <a:pt x="50800" y="2177142"/>
                </a:lnTo>
                <a:lnTo>
                  <a:pt x="1088572" y="166914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1084803" y="2621902"/>
            <a:ext cx="128177" cy="208384"/>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3455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2997200"/>
            <a:ext cx="1046375" cy="186702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5798457" y="1524000"/>
            <a:ext cx="3715657" cy="3918857"/>
          </a:xfrm>
          <a:custGeom>
            <a:avLst/>
            <a:gdLst>
              <a:gd name="connsiteX0" fmla="*/ 0 w 3715657"/>
              <a:gd name="connsiteY0" fmla="*/ 2307771 h 3918857"/>
              <a:gd name="connsiteX1" fmla="*/ 224972 w 3715657"/>
              <a:gd name="connsiteY1" fmla="*/ 2293257 h 3918857"/>
              <a:gd name="connsiteX2" fmla="*/ 232229 w 3715657"/>
              <a:gd name="connsiteY2" fmla="*/ 2140857 h 3918857"/>
              <a:gd name="connsiteX3" fmla="*/ 1988457 w 3715657"/>
              <a:gd name="connsiteY3" fmla="*/ 2111829 h 3918857"/>
              <a:gd name="connsiteX4" fmla="*/ 1988457 w 3715657"/>
              <a:gd name="connsiteY4" fmla="*/ 2111829 h 3918857"/>
              <a:gd name="connsiteX5" fmla="*/ 1988457 w 3715657"/>
              <a:gd name="connsiteY5" fmla="*/ 2111829 h 3918857"/>
              <a:gd name="connsiteX6" fmla="*/ 1952172 w 3715657"/>
              <a:gd name="connsiteY6" fmla="*/ 2082800 h 3918857"/>
              <a:gd name="connsiteX7" fmla="*/ 1959429 w 3715657"/>
              <a:gd name="connsiteY7" fmla="*/ 1734457 h 3918857"/>
              <a:gd name="connsiteX8" fmla="*/ 1240972 w 3715657"/>
              <a:gd name="connsiteY8" fmla="*/ 1465943 h 3918857"/>
              <a:gd name="connsiteX9" fmla="*/ 1240972 w 3715657"/>
              <a:gd name="connsiteY9" fmla="*/ 1306286 h 3918857"/>
              <a:gd name="connsiteX10" fmla="*/ 1719943 w 3715657"/>
              <a:gd name="connsiteY10" fmla="*/ 791029 h 3918857"/>
              <a:gd name="connsiteX11" fmla="*/ 1712686 w 3715657"/>
              <a:gd name="connsiteY11" fmla="*/ 413657 h 3918857"/>
              <a:gd name="connsiteX12" fmla="*/ 3127829 w 3715657"/>
              <a:gd name="connsiteY12" fmla="*/ 0 h 3918857"/>
              <a:gd name="connsiteX13" fmla="*/ 3715657 w 3715657"/>
              <a:gd name="connsiteY13" fmla="*/ 1320800 h 3918857"/>
              <a:gd name="connsiteX14" fmla="*/ 3084286 w 3715657"/>
              <a:gd name="connsiteY14" fmla="*/ 3911600 h 3918857"/>
              <a:gd name="connsiteX15" fmla="*/ 1487714 w 3715657"/>
              <a:gd name="connsiteY15" fmla="*/ 3918857 h 3918857"/>
              <a:gd name="connsiteX16" fmla="*/ 58057 w 3715657"/>
              <a:gd name="connsiteY16" fmla="*/ 2866571 h 3918857"/>
              <a:gd name="connsiteX17" fmla="*/ 0 w 3715657"/>
              <a:gd name="connsiteY17" fmla="*/ 2307771 h 391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15657" h="3918857">
                <a:moveTo>
                  <a:pt x="0" y="2307771"/>
                </a:moveTo>
                <a:lnTo>
                  <a:pt x="224972" y="2293257"/>
                </a:lnTo>
                <a:lnTo>
                  <a:pt x="232229" y="2140857"/>
                </a:lnTo>
                <a:lnTo>
                  <a:pt x="1988457" y="2111829"/>
                </a:lnTo>
                <a:lnTo>
                  <a:pt x="1988457" y="2111829"/>
                </a:lnTo>
                <a:lnTo>
                  <a:pt x="1988457" y="2111829"/>
                </a:lnTo>
                <a:lnTo>
                  <a:pt x="1952172" y="2082800"/>
                </a:lnTo>
                <a:lnTo>
                  <a:pt x="1959429" y="1734457"/>
                </a:lnTo>
                <a:lnTo>
                  <a:pt x="1240972" y="1465943"/>
                </a:lnTo>
                <a:lnTo>
                  <a:pt x="1240972" y="1306286"/>
                </a:lnTo>
                <a:lnTo>
                  <a:pt x="1719943" y="791029"/>
                </a:lnTo>
                <a:lnTo>
                  <a:pt x="1712686" y="413657"/>
                </a:lnTo>
                <a:lnTo>
                  <a:pt x="3127829" y="0"/>
                </a:lnTo>
                <a:lnTo>
                  <a:pt x="3715657" y="1320800"/>
                </a:lnTo>
                <a:lnTo>
                  <a:pt x="3084286" y="3911600"/>
                </a:lnTo>
                <a:lnTo>
                  <a:pt x="1487714" y="3918857"/>
                </a:lnTo>
                <a:lnTo>
                  <a:pt x="58057" y="2866571"/>
                </a:lnTo>
                <a:lnTo>
                  <a:pt x="0" y="2307771"/>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1278294" y="2838580"/>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500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3222171"/>
            <a:ext cx="1046375" cy="16420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6872267" y="1190171"/>
            <a:ext cx="2598304" cy="4354286"/>
          </a:xfrm>
          <a:custGeom>
            <a:avLst/>
            <a:gdLst>
              <a:gd name="connsiteX0" fmla="*/ 29276 w 2598304"/>
              <a:gd name="connsiteY0" fmla="*/ 3512458 h 4354286"/>
              <a:gd name="connsiteX1" fmla="*/ 29276 w 2598304"/>
              <a:gd name="connsiteY1" fmla="*/ 3512458 h 4354286"/>
              <a:gd name="connsiteX2" fmla="*/ 247 w 2598304"/>
              <a:gd name="connsiteY2" fmla="*/ 3410858 h 4354286"/>
              <a:gd name="connsiteX3" fmla="*/ 22019 w 2598304"/>
              <a:gd name="connsiteY3" fmla="*/ 3374572 h 4354286"/>
              <a:gd name="connsiteX4" fmla="*/ 29276 w 2598304"/>
              <a:gd name="connsiteY4" fmla="*/ 2931886 h 4354286"/>
              <a:gd name="connsiteX5" fmla="*/ 892876 w 2598304"/>
              <a:gd name="connsiteY5" fmla="*/ 2460172 h 4354286"/>
              <a:gd name="connsiteX6" fmla="*/ 892876 w 2598304"/>
              <a:gd name="connsiteY6" fmla="*/ 2024743 h 4354286"/>
              <a:gd name="connsiteX7" fmla="*/ 152647 w 2598304"/>
              <a:gd name="connsiteY7" fmla="*/ 1850572 h 4354286"/>
              <a:gd name="connsiteX8" fmla="*/ 167162 w 2598304"/>
              <a:gd name="connsiteY8" fmla="*/ 1611086 h 4354286"/>
              <a:gd name="connsiteX9" fmla="*/ 646133 w 2598304"/>
              <a:gd name="connsiteY9" fmla="*/ 1139372 h 4354286"/>
              <a:gd name="connsiteX10" fmla="*/ 638876 w 2598304"/>
              <a:gd name="connsiteY10" fmla="*/ 616858 h 4354286"/>
              <a:gd name="connsiteX11" fmla="*/ 2097562 w 2598304"/>
              <a:gd name="connsiteY11" fmla="*/ 0 h 4354286"/>
              <a:gd name="connsiteX12" fmla="*/ 2598304 w 2598304"/>
              <a:gd name="connsiteY12" fmla="*/ 1669143 h 4354286"/>
              <a:gd name="connsiteX13" fmla="*/ 2162876 w 2598304"/>
              <a:gd name="connsiteY13" fmla="*/ 4180115 h 4354286"/>
              <a:gd name="connsiteX14" fmla="*/ 725962 w 2598304"/>
              <a:gd name="connsiteY14" fmla="*/ 4354286 h 4354286"/>
              <a:gd name="connsiteX15" fmla="*/ 29276 w 2598304"/>
              <a:gd name="connsiteY15" fmla="*/ 3512458 h 435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8304" h="4354286">
                <a:moveTo>
                  <a:pt x="29276" y="3512458"/>
                </a:moveTo>
                <a:lnTo>
                  <a:pt x="29276" y="3512458"/>
                </a:lnTo>
                <a:cubicBezTo>
                  <a:pt x="-4665" y="3436090"/>
                  <a:pt x="247" y="3470968"/>
                  <a:pt x="247" y="3410858"/>
                </a:cubicBezTo>
                <a:lnTo>
                  <a:pt x="22019" y="3374572"/>
                </a:lnTo>
                <a:lnTo>
                  <a:pt x="29276" y="2931886"/>
                </a:lnTo>
                <a:lnTo>
                  <a:pt x="892876" y="2460172"/>
                </a:lnTo>
                <a:lnTo>
                  <a:pt x="892876" y="2024743"/>
                </a:lnTo>
                <a:lnTo>
                  <a:pt x="152647" y="1850572"/>
                </a:lnTo>
                <a:lnTo>
                  <a:pt x="167162" y="1611086"/>
                </a:lnTo>
                <a:lnTo>
                  <a:pt x="646133" y="1139372"/>
                </a:lnTo>
                <a:lnTo>
                  <a:pt x="638876" y="616858"/>
                </a:lnTo>
                <a:lnTo>
                  <a:pt x="2097562" y="0"/>
                </a:lnTo>
                <a:lnTo>
                  <a:pt x="2598304" y="1669143"/>
                </a:lnTo>
                <a:lnTo>
                  <a:pt x="2162876" y="4180115"/>
                </a:lnTo>
                <a:lnTo>
                  <a:pt x="725962" y="4354286"/>
                </a:lnTo>
                <a:lnTo>
                  <a:pt x="29276" y="3512458"/>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7" name="Rectangle 6"/>
          <p:cNvSpPr/>
          <p:nvPr/>
        </p:nvSpPr>
        <p:spPr>
          <a:xfrm>
            <a:off x="698264" y="3064724"/>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8340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5" y="3436735"/>
            <a:ext cx="1102861" cy="14274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6879771" y="1698171"/>
            <a:ext cx="2561772" cy="3853543"/>
          </a:xfrm>
          <a:custGeom>
            <a:avLst/>
            <a:gdLst>
              <a:gd name="connsiteX0" fmla="*/ 0 w 2561772"/>
              <a:gd name="connsiteY0" fmla="*/ 2975429 h 3853543"/>
              <a:gd name="connsiteX1" fmla="*/ 14515 w 2561772"/>
              <a:gd name="connsiteY1" fmla="*/ 2779486 h 3853543"/>
              <a:gd name="connsiteX2" fmla="*/ 7258 w 2561772"/>
              <a:gd name="connsiteY2" fmla="*/ 2525486 h 3853543"/>
              <a:gd name="connsiteX3" fmla="*/ 870858 w 2561772"/>
              <a:gd name="connsiteY3" fmla="*/ 1930400 h 3853543"/>
              <a:gd name="connsiteX4" fmla="*/ 870858 w 2561772"/>
              <a:gd name="connsiteY4" fmla="*/ 1596572 h 3853543"/>
              <a:gd name="connsiteX5" fmla="*/ 145143 w 2561772"/>
              <a:gd name="connsiteY5" fmla="*/ 1335315 h 3853543"/>
              <a:gd name="connsiteX6" fmla="*/ 159658 w 2561772"/>
              <a:gd name="connsiteY6" fmla="*/ 1103086 h 3853543"/>
              <a:gd name="connsiteX7" fmla="*/ 1161143 w 2561772"/>
              <a:gd name="connsiteY7" fmla="*/ 464458 h 3853543"/>
              <a:gd name="connsiteX8" fmla="*/ 1364343 w 2561772"/>
              <a:gd name="connsiteY8" fmla="*/ 471715 h 3853543"/>
              <a:gd name="connsiteX9" fmla="*/ 1349829 w 2561772"/>
              <a:gd name="connsiteY9" fmla="*/ 326572 h 3853543"/>
              <a:gd name="connsiteX10" fmla="*/ 1342572 w 2561772"/>
              <a:gd name="connsiteY10" fmla="*/ 116115 h 3853543"/>
              <a:gd name="connsiteX11" fmla="*/ 2061029 w 2561772"/>
              <a:gd name="connsiteY11" fmla="*/ 0 h 3853543"/>
              <a:gd name="connsiteX12" fmla="*/ 2561772 w 2561772"/>
              <a:gd name="connsiteY12" fmla="*/ 841829 h 3853543"/>
              <a:gd name="connsiteX13" fmla="*/ 2394858 w 2561772"/>
              <a:gd name="connsiteY13" fmla="*/ 2663372 h 3853543"/>
              <a:gd name="connsiteX14" fmla="*/ 2053772 w 2561772"/>
              <a:gd name="connsiteY14" fmla="*/ 3672115 h 3853543"/>
              <a:gd name="connsiteX15" fmla="*/ 1270000 w 2561772"/>
              <a:gd name="connsiteY15" fmla="*/ 3853543 h 3853543"/>
              <a:gd name="connsiteX16" fmla="*/ 319315 w 2561772"/>
              <a:gd name="connsiteY16" fmla="*/ 3526972 h 3853543"/>
              <a:gd name="connsiteX17" fmla="*/ 0 w 2561772"/>
              <a:gd name="connsiteY17" fmla="*/ 2975429 h 385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772" h="3853543">
                <a:moveTo>
                  <a:pt x="0" y="2975429"/>
                </a:moveTo>
                <a:lnTo>
                  <a:pt x="14515" y="2779486"/>
                </a:lnTo>
                <a:lnTo>
                  <a:pt x="7258" y="2525486"/>
                </a:lnTo>
                <a:lnTo>
                  <a:pt x="870858" y="1930400"/>
                </a:lnTo>
                <a:lnTo>
                  <a:pt x="870858" y="1596572"/>
                </a:lnTo>
                <a:lnTo>
                  <a:pt x="145143" y="1335315"/>
                </a:lnTo>
                <a:lnTo>
                  <a:pt x="159658" y="1103086"/>
                </a:lnTo>
                <a:lnTo>
                  <a:pt x="1161143" y="464458"/>
                </a:lnTo>
                <a:lnTo>
                  <a:pt x="1364343" y="471715"/>
                </a:lnTo>
                <a:lnTo>
                  <a:pt x="1349829" y="326572"/>
                </a:lnTo>
                <a:lnTo>
                  <a:pt x="1342572" y="116115"/>
                </a:lnTo>
                <a:lnTo>
                  <a:pt x="2061029" y="0"/>
                </a:lnTo>
                <a:lnTo>
                  <a:pt x="2561772" y="841829"/>
                </a:lnTo>
                <a:lnTo>
                  <a:pt x="2394858" y="2663372"/>
                </a:lnTo>
                <a:lnTo>
                  <a:pt x="2053772" y="3672115"/>
                </a:lnTo>
                <a:lnTo>
                  <a:pt x="1270000" y="3853543"/>
                </a:lnTo>
                <a:lnTo>
                  <a:pt x="319315" y="3526972"/>
                </a:lnTo>
                <a:lnTo>
                  <a:pt x="0" y="2975429"/>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694022" y="3222133"/>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82713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5" y="3624942"/>
            <a:ext cx="1102861" cy="12392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Freeform 2"/>
          <p:cNvSpPr/>
          <p:nvPr/>
        </p:nvSpPr>
        <p:spPr>
          <a:xfrm>
            <a:off x="6712857" y="2177143"/>
            <a:ext cx="2757714" cy="3497943"/>
          </a:xfrm>
          <a:custGeom>
            <a:avLst/>
            <a:gdLst>
              <a:gd name="connsiteX0" fmla="*/ 0 w 2757714"/>
              <a:gd name="connsiteY0" fmla="*/ 3055257 h 3497943"/>
              <a:gd name="connsiteX1" fmla="*/ 195943 w 2757714"/>
              <a:gd name="connsiteY1" fmla="*/ 2365828 h 3497943"/>
              <a:gd name="connsiteX2" fmla="*/ 174172 w 2757714"/>
              <a:gd name="connsiteY2" fmla="*/ 2278743 h 3497943"/>
              <a:gd name="connsiteX3" fmla="*/ 203200 w 2757714"/>
              <a:gd name="connsiteY3" fmla="*/ 2082800 h 3497943"/>
              <a:gd name="connsiteX4" fmla="*/ 1052286 w 2757714"/>
              <a:gd name="connsiteY4" fmla="*/ 1451428 h 3497943"/>
              <a:gd name="connsiteX5" fmla="*/ 1052286 w 2757714"/>
              <a:gd name="connsiteY5" fmla="*/ 1074057 h 3497943"/>
              <a:gd name="connsiteX6" fmla="*/ 326572 w 2757714"/>
              <a:gd name="connsiteY6" fmla="*/ 841828 h 3497943"/>
              <a:gd name="connsiteX7" fmla="*/ 319314 w 2757714"/>
              <a:gd name="connsiteY7" fmla="*/ 638628 h 3497943"/>
              <a:gd name="connsiteX8" fmla="*/ 1320800 w 2757714"/>
              <a:gd name="connsiteY8" fmla="*/ 0 h 3497943"/>
              <a:gd name="connsiteX9" fmla="*/ 2104572 w 2757714"/>
              <a:gd name="connsiteY9" fmla="*/ 21771 h 3497943"/>
              <a:gd name="connsiteX10" fmla="*/ 2757714 w 2757714"/>
              <a:gd name="connsiteY10" fmla="*/ 239486 h 3497943"/>
              <a:gd name="connsiteX11" fmla="*/ 2743200 w 2757714"/>
              <a:gd name="connsiteY11" fmla="*/ 674914 h 3497943"/>
              <a:gd name="connsiteX12" fmla="*/ 2714172 w 2757714"/>
              <a:gd name="connsiteY12" fmla="*/ 740228 h 3497943"/>
              <a:gd name="connsiteX13" fmla="*/ 2452914 w 2757714"/>
              <a:gd name="connsiteY13" fmla="*/ 3091543 h 3497943"/>
              <a:gd name="connsiteX14" fmla="*/ 1698172 w 2757714"/>
              <a:gd name="connsiteY14" fmla="*/ 3497943 h 3497943"/>
              <a:gd name="connsiteX15" fmla="*/ 0 w 2757714"/>
              <a:gd name="connsiteY15" fmla="*/ 3055257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714" h="3497943">
                <a:moveTo>
                  <a:pt x="0" y="3055257"/>
                </a:moveTo>
                <a:lnTo>
                  <a:pt x="195943" y="2365828"/>
                </a:lnTo>
                <a:lnTo>
                  <a:pt x="174172" y="2278743"/>
                </a:lnTo>
                <a:lnTo>
                  <a:pt x="203200" y="2082800"/>
                </a:lnTo>
                <a:lnTo>
                  <a:pt x="1052286" y="1451428"/>
                </a:lnTo>
                <a:lnTo>
                  <a:pt x="1052286" y="1074057"/>
                </a:lnTo>
                <a:lnTo>
                  <a:pt x="326572" y="841828"/>
                </a:lnTo>
                <a:lnTo>
                  <a:pt x="319314" y="638628"/>
                </a:lnTo>
                <a:lnTo>
                  <a:pt x="1320800" y="0"/>
                </a:lnTo>
                <a:lnTo>
                  <a:pt x="2104572" y="21771"/>
                </a:lnTo>
                <a:lnTo>
                  <a:pt x="2757714" y="239486"/>
                </a:lnTo>
                <a:lnTo>
                  <a:pt x="2743200" y="674914"/>
                </a:lnTo>
                <a:lnTo>
                  <a:pt x="2714172" y="740228"/>
                </a:lnTo>
                <a:lnTo>
                  <a:pt x="2452914" y="3091543"/>
                </a:lnTo>
                <a:lnTo>
                  <a:pt x="1698172" y="3497943"/>
                </a:lnTo>
                <a:lnTo>
                  <a:pt x="0" y="3055257"/>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1107614" y="3436735"/>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7595" y="3436735"/>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57050" y="3435562"/>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8770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3834582"/>
            <a:ext cx="1118546" cy="10296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6892413" y="2320413"/>
            <a:ext cx="2605548" cy="3490452"/>
          </a:xfrm>
          <a:custGeom>
            <a:avLst/>
            <a:gdLst>
              <a:gd name="connsiteX0" fmla="*/ 1130710 w 2605548"/>
              <a:gd name="connsiteY0" fmla="*/ 609600 h 3490452"/>
              <a:gd name="connsiteX1" fmla="*/ 1533832 w 2605548"/>
              <a:gd name="connsiteY1" fmla="*/ 609600 h 3490452"/>
              <a:gd name="connsiteX2" fmla="*/ 1425677 w 2605548"/>
              <a:gd name="connsiteY2" fmla="*/ 570271 h 3490452"/>
              <a:gd name="connsiteX3" fmla="*/ 1415845 w 2605548"/>
              <a:gd name="connsiteY3" fmla="*/ 255639 h 3490452"/>
              <a:gd name="connsiteX4" fmla="*/ 2212258 w 2605548"/>
              <a:gd name="connsiteY4" fmla="*/ 0 h 3490452"/>
              <a:gd name="connsiteX5" fmla="*/ 2605548 w 2605548"/>
              <a:gd name="connsiteY5" fmla="*/ 216310 h 3490452"/>
              <a:gd name="connsiteX6" fmla="*/ 2526890 w 2605548"/>
              <a:gd name="connsiteY6" fmla="*/ 727587 h 3490452"/>
              <a:gd name="connsiteX7" fmla="*/ 2428568 w 2605548"/>
              <a:gd name="connsiteY7" fmla="*/ 2792361 h 3490452"/>
              <a:gd name="connsiteX8" fmla="*/ 1828800 w 2605548"/>
              <a:gd name="connsiteY8" fmla="*/ 3490452 h 3490452"/>
              <a:gd name="connsiteX9" fmla="*/ 324464 w 2605548"/>
              <a:gd name="connsiteY9" fmla="*/ 2998839 h 3490452"/>
              <a:gd name="connsiteX10" fmla="*/ 9832 w 2605548"/>
              <a:gd name="connsiteY10" fmla="*/ 2261419 h 3490452"/>
              <a:gd name="connsiteX11" fmla="*/ 0 w 2605548"/>
              <a:gd name="connsiteY11" fmla="*/ 1740310 h 3490452"/>
              <a:gd name="connsiteX12" fmla="*/ 875071 w 2605548"/>
              <a:gd name="connsiteY12" fmla="*/ 1317522 h 3490452"/>
              <a:gd name="connsiteX13" fmla="*/ 875071 w 2605548"/>
              <a:gd name="connsiteY13" fmla="*/ 924232 h 3490452"/>
              <a:gd name="connsiteX14" fmla="*/ 1130710 w 2605548"/>
              <a:gd name="connsiteY14" fmla="*/ 609600 h 349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05548" h="3490452">
                <a:moveTo>
                  <a:pt x="1130710" y="609600"/>
                </a:moveTo>
                <a:lnTo>
                  <a:pt x="1533832" y="609600"/>
                </a:lnTo>
                <a:lnTo>
                  <a:pt x="1425677" y="570271"/>
                </a:lnTo>
                <a:lnTo>
                  <a:pt x="1415845" y="255639"/>
                </a:lnTo>
                <a:lnTo>
                  <a:pt x="2212258" y="0"/>
                </a:lnTo>
                <a:lnTo>
                  <a:pt x="2605548" y="216310"/>
                </a:lnTo>
                <a:lnTo>
                  <a:pt x="2526890" y="727587"/>
                </a:lnTo>
                <a:lnTo>
                  <a:pt x="2428568" y="2792361"/>
                </a:lnTo>
                <a:lnTo>
                  <a:pt x="1828800" y="3490452"/>
                </a:lnTo>
                <a:lnTo>
                  <a:pt x="324464" y="2998839"/>
                </a:lnTo>
                <a:lnTo>
                  <a:pt x="9832" y="2261419"/>
                </a:lnTo>
                <a:lnTo>
                  <a:pt x="0" y="1740310"/>
                </a:lnTo>
                <a:lnTo>
                  <a:pt x="875071" y="1317522"/>
                </a:lnTo>
                <a:lnTo>
                  <a:pt x="875071" y="924232"/>
                </a:lnTo>
                <a:lnTo>
                  <a:pt x="1130710" y="6096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865674" y="3659347"/>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79872" y="3659346"/>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100055" y="3658173"/>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586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rot="16200000">
            <a:off x="-1645920" y="2767013"/>
            <a:ext cx="5740400" cy="782320"/>
          </a:xfrm>
        </p:spPr>
        <p:txBody>
          <a:bodyPr/>
          <a:lstStyle/>
          <a:p>
            <a:r>
              <a:rPr lang="en-US" dirty="0" smtClean="0"/>
              <a:t>NKSS’09 Poster Session</a:t>
            </a:r>
            <a:endParaRPr lang="en-US" dirty="0"/>
          </a:p>
        </p:txBody>
      </p:sp>
      <p:pic>
        <p:nvPicPr>
          <p:cNvPr id="4" name="Content Placeholder 3"/>
          <p:cNvPicPr>
            <a:picLocks noGrp="1" noChangeAspect="1"/>
          </p:cNvPicPr>
          <p:nvPr>
            <p:ph idx="4294967295"/>
          </p:nvPr>
        </p:nvPicPr>
        <p:blipFill>
          <a:blip r:embed="rId2"/>
          <a:stretch>
            <a:fillRect/>
          </a:stretch>
        </p:blipFill>
        <p:spPr>
          <a:xfrm>
            <a:off x="1838960" y="287972"/>
            <a:ext cx="8869363" cy="6272212"/>
          </a:xfrm>
          <a:prstGeom prst="rect">
            <a:avLst/>
          </a:prstGeom>
        </p:spPr>
      </p:pic>
      <p:sp>
        <p:nvSpPr>
          <p:cNvPr id="6" name="Rectangle 5"/>
          <p:cNvSpPr/>
          <p:nvPr/>
        </p:nvSpPr>
        <p:spPr>
          <a:xfrm rot="2262372">
            <a:off x="8683202" y="1096612"/>
            <a:ext cx="3520234" cy="584775"/>
          </a:xfrm>
          <a:prstGeom prst="rect">
            <a:avLst/>
          </a:prstGeom>
          <a:solidFill>
            <a:srgbClr val="9966FF">
              <a:alpha val="81176"/>
            </a:srgbClr>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smtClean="0">
                <a:ln/>
                <a:solidFill>
                  <a:schemeClr val="accent3"/>
                </a:solidFill>
              </a:rPr>
              <a:t>“Toy” Universes</a:t>
            </a:r>
            <a:endParaRPr lang="en-US" sz="2400" b="1" cap="none" spc="0" dirty="0">
              <a:ln/>
              <a:solidFill>
                <a:schemeClr val="accent3"/>
              </a:solidFill>
              <a:effectLst/>
            </a:endParaRPr>
          </a:p>
        </p:txBody>
      </p:sp>
      <p:cxnSp>
        <p:nvCxnSpPr>
          <p:cNvPr id="3" name="Straight Connector 2"/>
          <p:cNvCxnSpPr/>
          <p:nvPr/>
        </p:nvCxnSpPr>
        <p:spPr>
          <a:xfrm>
            <a:off x="6214058" y="1880318"/>
            <a:ext cx="933718"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cxnSp>
        <p:nvCxnSpPr>
          <p:cNvPr id="7" name="Straight Connector 6"/>
          <p:cNvCxnSpPr/>
          <p:nvPr/>
        </p:nvCxnSpPr>
        <p:spPr>
          <a:xfrm>
            <a:off x="5529331" y="3661896"/>
            <a:ext cx="933718" cy="0"/>
          </a:xfrm>
          <a:prstGeom prst="line">
            <a:avLst/>
          </a:prstGeom>
          <a:ln w="28575">
            <a:solidFill>
              <a:srgbClr val="9966FF">
                <a:alpha val="60000"/>
              </a:srgb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062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4031226"/>
            <a:ext cx="1118546" cy="833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7" name="Freeform 6"/>
          <p:cNvSpPr/>
          <p:nvPr/>
        </p:nvSpPr>
        <p:spPr>
          <a:xfrm>
            <a:off x="6890871" y="2229224"/>
            <a:ext cx="2510117" cy="3239247"/>
          </a:xfrm>
          <a:custGeom>
            <a:avLst/>
            <a:gdLst>
              <a:gd name="connsiteX0" fmla="*/ 17929 w 2510117"/>
              <a:gd name="connsiteY0" fmla="*/ 2324847 h 3239247"/>
              <a:gd name="connsiteX1" fmla="*/ 0 w 2510117"/>
              <a:gd name="connsiteY1" fmla="*/ 1918447 h 3239247"/>
              <a:gd name="connsiteX2" fmla="*/ 1637553 w 2510117"/>
              <a:gd name="connsiteY2" fmla="*/ 1822823 h 3239247"/>
              <a:gd name="connsiteX3" fmla="*/ 1452282 w 2510117"/>
              <a:gd name="connsiteY3" fmla="*/ 681317 h 3239247"/>
              <a:gd name="connsiteX4" fmla="*/ 1428376 w 2510117"/>
              <a:gd name="connsiteY4" fmla="*/ 418352 h 3239247"/>
              <a:gd name="connsiteX5" fmla="*/ 2366682 w 2510117"/>
              <a:gd name="connsiteY5" fmla="*/ 0 h 3239247"/>
              <a:gd name="connsiteX6" fmla="*/ 2510117 w 2510117"/>
              <a:gd name="connsiteY6" fmla="*/ 818776 h 3239247"/>
              <a:gd name="connsiteX7" fmla="*/ 2288988 w 2510117"/>
              <a:gd name="connsiteY7" fmla="*/ 2755152 h 3239247"/>
              <a:gd name="connsiteX8" fmla="*/ 1828800 w 2510117"/>
              <a:gd name="connsiteY8" fmla="*/ 3239247 h 3239247"/>
              <a:gd name="connsiteX9" fmla="*/ 741082 w 2510117"/>
              <a:gd name="connsiteY9" fmla="*/ 3155576 h 3239247"/>
              <a:gd name="connsiteX10" fmla="*/ 17929 w 2510117"/>
              <a:gd name="connsiteY10" fmla="*/ 2324847 h 323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0117" h="3239247">
                <a:moveTo>
                  <a:pt x="17929" y="2324847"/>
                </a:moveTo>
                <a:lnTo>
                  <a:pt x="0" y="1918447"/>
                </a:lnTo>
                <a:lnTo>
                  <a:pt x="1637553" y="1822823"/>
                </a:lnTo>
                <a:lnTo>
                  <a:pt x="1452282" y="681317"/>
                </a:lnTo>
                <a:lnTo>
                  <a:pt x="1428376" y="418352"/>
                </a:lnTo>
                <a:lnTo>
                  <a:pt x="2366682" y="0"/>
                </a:lnTo>
                <a:lnTo>
                  <a:pt x="2510117" y="818776"/>
                </a:lnTo>
                <a:lnTo>
                  <a:pt x="2288988" y="2755152"/>
                </a:lnTo>
                <a:lnTo>
                  <a:pt x="1828800" y="3239247"/>
                </a:lnTo>
                <a:lnTo>
                  <a:pt x="741082" y="3155576"/>
                </a:lnTo>
                <a:lnTo>
                  <a:pt x="17929" y="2324847"/>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1074686" y="3847611"/>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91366" y="3847611"/>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284556" y="3846438"/>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1338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4230168"/>
            <a:ext cx="1118546" cy="634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7801897" y="2234381"/>
            <a:ext cx="1696064" cy="3797709"/>
          </a:xfrm>
          <a:custGeom>
            <a:avLst/>
            <a:gdLst>
              <a:gd name="connsiteX0" fmla="*/ 7374 w 1696064"/>
              <a:gd name="connsiteY0" fmla="*/ 2617838 h 3797709"/>
              <a:gd name="connsiteX1" fmla="*/ 117987 w 1696064"/>
              <a:gd name="connsiteY1" fmla="*/ 2603090 h 3797709"/>
              <a:gd name="connsiteX2" fmla="*/ 103238 w 1696064"/>
              <a:gd name="connsiteY2" fmla="*/ 2418735 h 3797709"/>
              <a:gd name="connsiteX3" fmla="*/ 530942 w 1696064"/>
              <a:gd name="connsiteY3" fmla="*/ 1858296 h 3797709"/>
              <a:gd name="connsiteX4" fmla="*/ 582561 w 1696064"/>
              <a:gd name="connsiteY4" fmla="*/ 1806677 h 3797709"/>
              <a:gd name="connsiteX5" fmla="*/ 678426 w 1696064"/>
              <a:gd name="connsiteY5" fmla="*/ 766916 h 3797709"/>
              <a:gd name="connsiteX6" fmla="*/ 508819 w 1696064"/>
              <a:gd name="connsiteY6" fmla="*/ 685800 h 3797709"/>
              <a:gd name="connsiteX7" fmla="*/ 523568 w 1696064"/>
              <a:gd name="connsiteY7" fmla="*/ 376084 h 3797709"/>
              <a:gd name="connsiteX8" fmla="*/ 1378974 w 1696064"/>
              <a:gd name="connsiteY8" fmla="*/ 0 h 3797709"/>
              <a:gd name="connsiteX9" fmla="*/ 1696064 w 1696064"/>
              <a:gd name="connsiteY9" fmla="*/ 648929 h 3797709"/>
              <a:gd name="connsiteX10" fmla="*/ 1460090 w 1696064"/>
              <a:gd name="connsiteY10" fmla="*/ 3746090 h 3797709"/>
              <a:gd name="connsiteX11" fmla="*/ 0 w 1696064"/>
              <a:gd name="connsiteY11" fmla="*/ 3797709 h 3797709"/>
              <a:gd name="connsiteX12" fmla="*/ 7374 w 1696064"/>
              <a:gd name="connsiteY12" fmla="*/ 2617838 h 379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6064" h="3797709">
                <a:moveTo>
                  <a:pt x="7374" y="2617838"/>
                </a:moveTo>
                <a:lnTo>
                  <a:pt x="117987" y="2603090"/>
                </a:lnTo>
                <a:lnTo>
                  <a:pt x="103238" y="2418735"/>
                </a:lnTo>
                <a:lnTo>
                  <a:pt x="530942" y="1858296"/>
                </a:lnTo>
                <a:lnTo>
                  <a:pt x="582561" y="1806677"/>
                </a:lnTo>
                <a:lnTo>
                  <a:pt x="678426" y="766916"/>
                </a:lnTo>
                <a:lnTo>
                  <a:pt x="508819" y="685800"/>
                </a:lnTo>
                <a:lnTo>
                  <a:pt x="523568" y="376084"/>
                </a:lnTo>
                <a:lnTo>
                  <a:pt x="1378974" y="0"/>
                </a:lnTo>
                <a:lnTo>
                  <a:pt x="1696064" y="648929"/>
                </a:lnTo>
                <a:lnTo>
                  <a:pt x="1460090" y="3746090"/>
                </a:lnTo>
                <a:lnTo>
                  <a:pt x="0" y="3797709"/>
                </a:lnTo>
                <a:lnTo>
                  <a:pt x="7374" y="2617838"/>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718457" y="4053925"/>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1585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4431890"/>
            <a:ext cx="1118546" cy="4323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reeform 5"/>
          <p:cNvSpPr/>
          <p:nvPr/>
        </p:nvSpPr>
        <p:spPr>
          <a:xfrm>
            <a:off x="7639665" y="4011561"/>
            <a:ext cx="1437967" cy="1607574"/>
          </a:xfrm>
          <a:custGeom>
            <a:avLst/>
            <a:gdLst>
              <a:gd name="connsiteX0" fmla="*/ 0 w 1437967"/>
              <a:gd name="connsiteY0" fmla="*/ 840658 h 1607574"/>
              <a:gd name="connsiteX1" fmla="*/ 287593 w 1437967"/>
              <a:gd name="connsiteY1" fmla="*/ 818536 h 1607574"/>
              <a:gd name="connsiteX2" fmla="*/ 272845 w 1437967"/>
              <a:gd name="connsiteY2" fmla="*/ 781665 h 1607574"/>
              <a:gd name="connsiteX3" fmla="*/ 265470 w 1437967"/>
              <a:gd name="connsiteY3" fmla="*/ 604684 h 1607574"/>
              <a:gd name="connsiteX4" fmla="*/ 663677 w 1437967"/>
              <a:gd name="connsiteY4" fmla="*/ 58994 h 1607574"/>
              <a:gd name="connsiteX5" fmla="*/ 973393 w 1437967"/>
              <a:gd name="connsiteY5" fmla="*/ 0 h 1607574"/>
              <a:gd name="connsiteX6" fmla="*/ 1437967 w 1437967"/>
              <a:gd name="connsiteY6" fmla="*/ 641555 h 1607574"/>
              <a:gd name="connsiteX7" fmla="*/ 1231490 w 1437967"/>
              <a:gd name="connsiteY7" fmla="*/ 1578078 h 1607574"/>
              <a:gd name="connsiteX8" fmla="*/ 103238 w 1437967"/>
              <a:gd name="connsiteY8" fmla="*/ 1607574 h 1607574"/>
              <a:gd name="connsiteX9" fmla="*/ 0 w 1437967"/>
              <a:gd name="connsiteY9" fmla="*/ 840658 h 160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7967" h="1607574">
                <a:moveTo>
                  <a:pt x="0" y="840658"/>
                </a:moveTo>
                <a:lnTo>
                  <a:pt x="287593" y="818536"/>
                </a:lnTo>
                <a:lnTo>
                  <a:pt x="272845" y="781665"/>
                </a:lnTo>
                <a:lnTo>
                  <a:pt x="265470" y="604684"/>
                </a:lnTo>
                <a:lnTo>
                  <a:pt x="663677" y="58994"/>
                </a:lnTo>
                <a:lnTo>
                  <a:pt x="973393" y="0"/>
                </a:lnTo>
                <a:lnTo>
                  <a:pt x="1437967" y="641555"/>
                </a:lnTo>
                <a:lnTo>
                  <a:pt x="1231490" y="1578078"/>
                </a:lnTo>
                <a:lnTo>
                  <a:pt x="103238" y="1607574"/>
                </a:lnTo>
                <a:lnTo>
                  <a:pt x="0" y="84065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7" name="Freeform 6"/>
          <p:cNvSpPr/>
          <p:nvPr/>
        </p:nvSpPr>
        <p:spPr>
          <a:xfrm>
            <a:off x="858416" y="4198776"/>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6847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
        <p:nvSpPr>
          <p:cNvPr id="5" name="Rectangle 4"/>
          <p:cNvSpPr/>
          <p:nvPr/>
        </p:nvSpPr>
        <p:spPr>
          <a:xfrm>
            <a:off x="631596" y="4630994"/>
            <a:ext cx="1118546" cy="2332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Freeform 1"/>
          <p:cNvSpPr/>
          <p:nvPr/>
        </p:nvSpPr>
        <p:spPr>
          <a:xfrm>
            <a:off x="7713406" y="4689987"/>
            <a:ext cx="1305233" cy="907026"/>
          </a:xfrm>
          <a:custGeom>
            <a:avLst/>
            <a:gdLst>
              <a:gd name="connsiteX0" fmla="*/ 0 w 1305233"/>
              <a:gd name="connsiteY0" fmla="*/ 162232 h 907026"/>
              <a:gd name="connsiteX1" fmla="*/ 213852 w 1305233"/>
              <a:gd name="connsiteY1" fmla="*/ 154858 h 907026"/>
              <a:gd name="connsiteX2" fmla="*/ 191729 w 1305233"/>
              <a:gd name="connsiteY2" fmla="*/ 95865 h 907026"/>
              <a:gd name="connsiteX3" fmla="*/ 206478 w 1305233"/>
              <a:gd name="connsiteY3" fmla="*/ 0 h 907026"/>
              <a:gd name="connsiteX4" fmla="*/ 914400 w 1305233"/>
              <a:gd name="connsiteY4" fmla="*/ 132736 h 907026"/>
              <a:gd name="connsiteX5" fmla="*/ 1231491 w 1305233"/>
              <a:gd name="connsiteY5" fmla="*/ 140110 h 907026"/>
              <a:gd name="connsiteX6" fmla="*/ 1305233 w 1305233"/>
              <a:gd name="connsiteY6" fmla="*/ 685800 h 907026"/>
              <a:gd name="connsiteX7" fmla="*/ 553065 w 1305233"/>
              <a:gd name="connsiteY7" fmla="*/ 907026 h 907026"/>
              <a:gd name="connsiteX8" fmla="*/ 0 w 1305233"/>
              <a:gd name="connsiteY8" fmla="*/ 162232 h 9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5233" h="907026">
                <a:moveTo>
                  <a:pt x="0" y="162232"/>
                </a:moveTo>
                <a:lnTo>
                  <a:pt x="213852" y="154858"/>
                </a:lnTo>
                <a:lnTo>
                  <a:pt x="191729" y="95865"/>
                </a:lnTo>
                <a:lnTo>
                  <a:pt x="206478" y="0"/>
                </a:lnTo>
                <a:lnTo>
                  <a:pt x="914400" y="132736"/>
                </a:lnTo>
                <a:lnTo>
                  <a:pt x="1231491" y="140110"/>
                </a:lnTo>
                <a:lnTo>
                  <a:pt x="1305233" y="685800"/>
                </a:lnTo>
                <a:lnTo>
                  <a:pt x="553065" y="907026"/>
                </a:lnTo>
                <a:lnTo>
                  <a:pt x="0" y="16223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Rectangle 5"/>
          <p:cNvSpPr/>
          <p:nvPr/>
        </p:nvSpPr>
        <p:spPr>
          <a:xfrm>
            <a:off x="866214" y="4432041"/>
            <a:ext cx="132162" cy="19895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98848" y="4432041"/>
            <a:ext cx="150821" cy="157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120034" y="4441372"/>
            <a:ext cx="139959" cy="158620"/>
          </a:xfrm>
          <a:custGeom>
            <a:avLst/>
            <a:gdLst>
              <a:gd name="connsiteX0" fmla="*/ 0 w 139959"/>
              <a:gd name="connsiteY0" fmla="*/ 158620 h 158620"/>
              <a:gd name="connsiteX1" fmla="*/ 139959 w 139959"/>
              <a:gd name="connsiteY1" fmla="*/ 158620 h 158620"/>
              <a:gd name="connsiteX2" fmla="*/ 130628 w 139959"/>
              <a:gd name="connsiteY2" fmla="*/ 18661 h 158620"/>
              <a:gd name="connsiteX3" fmla="*/ 0 w 139959"/>
              <a:gd name="connsiteY3" fmla="*/ 0 h 158620"/>
              <a:gd name="connsiteX4" fmla="*/ 0 w 139959"/>
              <a:gd name="connsiteY4" fmla="*/ 158620 h 15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58620">
                <a:moveTo>
                  <a:pt x="0" y="158620"/>
                </a:moveTo>
                <a:lnTo>
                  <a:pt x="139959" y="158620"/>
                </a:lnTo>
                <a:lnTo>
                  <a:pt x="130628" y="18661"/>
                </a:lnTo>
                <a:lnTo>
                  <a:pt x="0" y="0"/>
                </a:lnTo>
                <a:lnTo>
                  <a:pt x="0" y="158620"/>
                </a:lnTo>
                <a:close/>
              </a:path>
            </a:pathLst>
          </a:cu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9296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8" y="192389"/>
            <a:ext cx="9466470" cy="6488692"/>
          </a:xfrm>
          <a:prstGeom prst="rect">
            <a:avLst/>
          </a:prstGeom>
          <a:solidFill>
            <a:schemeClr val="tx1"/>
          </a:solidFill>
        </p:spPr>
      </p:pic>
    </p:spTree>
    <p:extLst>
      <p:ext uri="{BB962C8B-B14F-4D97-AF65-F5344CB8AC3E}">
        <p14:creationId xmlns:p14="http://schemas.microsoft.com/office/powerpoint/2010/main" val="40011770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6160" y="1219201"/>
            <a:ext cx="10444479" cy="863600"/>
          </a:xfrm>
        </p:spPr>
        <p:txBody>
          <a:bodyPr/>
          <a:lstStyle/>
          <a:p>
            <a:r>
              <a:rPr lang="en-US" sz="4800" dirty="0" smtClean="0"/>
              <a:t>Intro to Identifying Networks</a:t>
            </a:r>
            <a:endParaRPr lang="en-US" sz="4800" dirty="0"/>
          </a:p>
        </p:txBody>
      </p:sp>
      <p:sp>
        <p:nvSpPr>
          <p:cNvPr id="3" name="Subtitle 2"/>
          <p:cNvSpPr>
            <a:spLocks noGrp="1"/>
          </p:cNvSpPr>
          <p:nvPr>
            <p:ph type="subTitle" idx="1"/>
          </p:nvPr>
        </p:nvSpPr>
        <p:spPr>
          <a:xfrm>
            <a:off x="1763895" y="2184401"/>
            <a:ext cx="8664212" cy="2031254"/>
          </a:xfrm>
        </p:spPr>
        <p:txBody>
          <a:bodyPr>
            <a:noAutofit/>
          </a:bodyPr>
          <a:lstStyle/>
          <a:p>
            <a:r>
              <a:rPr lang="en-US" sz="3200" dirty="0" smtClean="0"/>
              <a:t>A Look at Sequential Substitution Systems</a:t>
            </a:r>
          </a:p>
          <a:p>
            <a:r>
              <a:rPr lang="en-US" sz="3200" dirty="0" smtClean="0"/>
              <a:t>By: </a:t>
            </a:r>
            <a:r>
              <a:rPr lang="en-US" sz="3200" b="1" dirty="0" smtClean="0"/>
              <a:t>Jeanna Toulouse</a:t>
            </a:r>
          </a:p>
          <a:p>
            <a:r>
              <a:rPr lang="en-US" sz="3200" b="1" dirty="0" smtClean="0"/>
              <a:t>Chris Trana</a:t>
            </a:r>
          </a:p>
          <a:p>
            <a:r>
              <a:rPr lang="en-US" sz="2800" dirty="0" smtClean="0"/>
              <a:t>Dr. Ken </a:t>
            </a:r>
            <a:r>
              <a:rPr lang="en-US" sz="2800" dirty="0" err="1" smtClean="0"/>
              <a:t>Caviness</a:t>
            </a:r>
            <a:endParaRPr lang="en-US" sz="2800" dirty="0"/>
          </a:p>
        </p:txBody>
      </p:sp>
    </p:spTree>
    <p:extLst>
      <p:ext uri="{BB962C8B-B14F-4D97-AF65-F5344CB8AC3E}">
        <p14:creationId xmlns:p14="http://schemas.microsoft.com/office/powerpoint/2010/main" val="2884662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958348"/>
            <a:ext cx="11070253" cy="695809"/>
          </a:xfrm>
        </p:spPr>
        <p:txBody>
          <a:bodyPr>
            <a:noAutofit/>
          </a:bodyPr>
          <a:lstStyle/>
          <a:p>
            <a:r>
              <a:rPr lang="en-US" sz="4800" b="1" dirty="0">
                <a:solidFill>
                  <a:schemeClr val="bg1"/>
                </a:solidFill>
              </a:rPr>
              <a:t>Rule Sets </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rPr>
              <a:t>Sessies</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a:solidFill>
                  <a:schemeClr val="bg1"/>
                </a:solidFill>
              </a:rPr>
              <a:t> </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a:solidFill>
                  <a:schemeClr val="bg1"/>
                </a:solidFill>
              </a:rPr>
              <a:t>Networks</a:t>
            </a:r>
            <a:endParaRPr lang="en-US" sz="4800" dirty="0"/>
          </a:p>
        </p:txBody>
      </p:sp>
      <p:pic>
        <p:nvPicPr>
          <p:cNvPr id="5" name="Picture 4"/>
          <p:cNvPicPr>
            <a:picLocks noChangeAspect="1"/>
          </p:cNvPicPr>
          <p:nvPr/>
        </p:nvPicPr>
        <p:blipFill rotWithShape="1">
          <a:blip r:embed="rId2"/>
          <a:srcRect r="854" b="2820"/>
          <a:stretch/>
        </p:blipFill>
        <p:spPr>
          <a:xfrm>
            <a:off x="920186" y="205927"/>
            <a:ext cx="10571996" cy="5752421"/>
          </a:xfrm>
          <a:prstGeom prst="rect">
            <a:avLst/>
          </a:prstGeom>
        </p:spPr>
      </p:pic>
    </p:spTree>
    <p:extLst>
      <p:ext uri="{BB962C8B-B14F-4D97-AF65-F5344CB8AC3E}">
        <p14:creationId xmlns:p14="http://schemas.microsoft.com/office/powerpoint/2010/main" val="3949828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499" y="6062373"/>
            <a:ext cx="3489578" cy="5154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title"/>
          </p:nvPr>
        </p:nvSpPr>
        <p:spPr>
          <a:xfrm>
            <a:off x="374499" y="5987844"/>
            <a:ext cx="11507788" cy="695809"/>
          </a:xfrm>
        </p:spPr>
        <p:txBody>
          <a:bodyPr>
            <a:noAutofit/>
          </a:bodyPr>
          <a:lstStyle/>
          <a:p>
            <a:r>
              <a:rPr lang="en-US" sz="2800" b="1" dirty="0">
                <a:solidFill>
                  <a:schemeClr val="bg1"/>
                </a:solidFill>
              </a:rPr>
              <a:t>Different Rule Sets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a:t>
            </a:r>
            <a:r>
              <a:rPr lang="en-US" sz="2800" b="1" dirty="0" err="1">
                <a:solidFill>
                  <a:schemeClr val="bg1"/>
                </a:solidFill>
              </a:rPr>
              <a:t>Sessies</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Networks</a:t>
            </a:r>
          </a:p>
        </p:txBody>
      </p:sp>
      <p:pic>
        <p:nvPicPr>
          <p:cNvPr id="5" name="Picture 4"/>
          <p:cNvPicPr>
            <a:picLocks noChangeAspect="1"/>
          </p:cNvPicPr>
          <p:nvPr/>
        </p:nvPicPr>
        <p:blipFill rotWithShape="1">
          <a:blip r:embed="rId2"/>
          <a:srcRect r="854" b="2820"/>
          <a:stretch/>
        </p:blipFill>
        <p:spPr>
          <a:xfrm>
            <a:off x="920186" y="205927"/>
            <a:ext cx="10571996" cy="5752421"/>
          </a:xfrm>
          <a:prstGeom prst="rect">
            <a:avLst/>
          </a:prstGeom>
        </p:spPr>
      </p:pic>
      <p:sp>
        <p:nvSpPr>
          <p:cNvPr id="6" name="Right Arrow 5"/>
          <p:cNvSpPr/>
          <p:nvPr/>
        </p:nvSpPr>
        <p:spPr>
          <a:xfrm>
            <a:off x="165511" y="457200"/>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Right Arrow 6"/>
          <p:cNvSpPr/>
          <p:nvPr/>
        </p:nvSpPr>
        <p:spPr>
          <a:xfrm>
            <a:off x="165511" y="2143433"/>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 name="Right Arrow 7"/>
          <p:cNvSpPr/>
          <p:nvPr/>
        </p:nvSpPr>
        <p:spPr>
          <a:xfrm>
            <a:off x="165511" y="3460955"/>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Right Arrow 8"/>
          <p:cNvSpPr/>
          <p:nvPr/>
        </p:nvSpPr>
        <p:spPr>
          <a:xfrm>
            <a:off x="165510" y="4761664"/>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ight Arrow 10"/>
          <p:cNvSpPr/>
          <p:nvPr/>
        </p:nvSpPr>
        <p:spPr>
          <a:xfrm>
            <a:off x="5509340" y="462120"/>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ight Arrow 11"/>
          <p:cNvSpPr/>
          <p:nvPr/>
        </p:nvSpPr>
        <p:spPr>
          <a:xfrm>
            <a:off x="5509340" y="2148353"/>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ight Arrow 12"/>
          <p:cNvSpPr/>
          <p:nvPr/>
        </p:nvSpPr>
        <p:spPr>
          <a:xfrm>
            <a:off x="5509340" y="3465875"/>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Right Arrow 13"/>
          <p:cNvSpPr/>
          <p:nvPr/>
        </p:nvSpPr>
        <p:spPr>
          <a:xfrm>
            <a:off x="5509339" y="4766584"/>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ight Arrow 14"/>
          <p:cNvSpPr/>
          <p:nvPr/>
        </p:nvSpPr>
        <p:spPr>
          <a:xfrm>
            <a:off x="2736648" y="462120"/>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Right Arrow 15"/>
          <p:cNvSpPr/>
          <p:nvPr/>
        </p:nvSpPr>
        <p:spPr>
          <a:xfrm>
            <a:off x="8168965" y="467040"/>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06694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295414" y="6088645"/>
            <a:ext cx="3192653" cy="5154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title"/>
          </p:nvPr>
        </p:nvSpPr>
        <p:spPr>
          <a:xfrm>
            <a:off x="374499" y="5987844"/>
            <a:ext cx="11507788" cy="695809"/>
          </a:xfrm>
        </p:spPr>
        <p:txBody>
          <a:bodyPr>
            <a:noAutofit/>
          </a:bodyPr>
          <a:lstStyle/>
          <a:p>
            <a:r>
              <a:rPr lang="en-US" sz="2800" b="1" dirty="0">
                <a:solidFill>
                  <a:schemeClr val="bg1"/>
                </a:solidFill>
              </a:rPr>
              <a:t>Different Rule Sets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a:t>
            </a:r>
            <a:r>
              <a:rPr lang="en-US" sz="2800" b="1" dirty="0" err="1">
                <a:solidFill>
                  <a:schemeClr val="bg1"/>
                </a:solidFill>
              </a:rPr>
              <a:t>Sessies</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Networks</a:t>
            </a:r>
          </a:p>
        </p:txBody>
      </p:sp>
      <p:pic>
        <p:nvPicPr>
          <p:cNvPr id="5" name="Picture 4"/>
          <p:cNvPicPr>
            <a:picLocks noChangeAspect="1"/>
          </p:cNvPicPr>
          <p:nvPr/>
        </p:nvPicPr>
        <p:blipFill rotWithShape="1">
          <a:blip r:embed="rId2"/>
          <a:srcRect r="854" b="2820"/>
          <a:stretch/>
        </p:blipFill>
        <p:spPr>
          <a:xfrm>
            <a:off x="920186" y="205927"/>
            <a:ext cx="10571996" cy="5752421"/>
          </a:xfrm>
          <a:prstGeom prst="rect">
            <a:avLst/>
          </a:prstGeom>
        </p:spPr>
      </p:pic>
      <p:sp>
        <p:nvSpPr>
          <p:cNvPr id="6" name="Right Arrow 5"/>
          <p:cNvSpPr/>
          <p:nvPr/>
        </p:nvSpPr>
        <p:spPr>
          <a:xfrm>
            <a:off x="165511" y="961701"/>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Right Arrow 6"/>
          <p:cNvSpPr/>
          <p:nvPr/>
        </p:nvSpPr>
        <p:spPr>
          <a:xfrm>
            <a:off x="165511" y="2647934"/>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 name="Right Arrow 7"/>
          <p:cNvSpPr/>
          <p:nvPr/>
        </p:nvSpPr>
        <p:spPr>
          <a:xfrm>
            <a:off x="165511" y="3965456"/>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Right Arrow 8"/>
          <p:cNvSpPr/>
          <p:nvPr/>
        </p:nvSpPr>
        <p:spPr>
          <a:xfrm>
            <a:off x="165510" y="5266165"/>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ight Arrow 10"/>
          <p:cNvSpPr/>
          <p:nvPr/>
        </p:nvSpPr>
        <p:spPr>
          <a:xfrm>
            <a:off x="5509340" y="966621"/>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ight Arrow 11"/>
          <p:cNvSpPr/>
          <p:nvPr/>
        </p:nvSpPr>
        <p:spPr>
          <a:xfrm>
            <a:off x="5509340" y="2652854"/>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ight Arrow 12"/>
          <p:cNvSpPr/>
          <p:nvPr/>
        </p:nvSpPr>
        <p:spPr>
          <a:xfrm>
            <a:off x="5509340" y="3970376"/>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Right Arrow 13"/>
          <p:cNvSpPr/>
          <p:nvPr/>
        </p:nvSpPr>
        <p:spPr>
          <a:xfrm>
            <a:off x="5509339" y="5271085"/>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ight Arrow 14"/>
          <p:cNvSpPr/>
          <p:nvPr/>
        </p:nvSpPr>
        <p:spPr>
          <a:xfrm>
            <a:off x="2736648" y="966621"/>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Right Arrow 15"/>
          <p:cNvSpPr/>
          <p:nvPr/>
        </p:nvSpPr>
        <p:spPr>
          <a:xfrm>
            <a:off x="8168965" y="971541"/>
            <a:ext cx="837379" cy="484632"/>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330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908107" y="6088645"/>
            <a:ext cx="3786991" cy="515408"/>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title"/>
          </p:nvPr>
        </p:nvSpPr>
        <p:spPr>
          <a:xfrm>
            <a:off x="374499" y="5987844"/>
            <a:ext cx="11507788" cy="695809"/>
          </a:xfrm>
        </p:spPr>
        <p:txBody>
          <a:bodyPr>
            <a:noAutofit/>
          </a:bodyPr>
          <a:lstStyle/>
          <a:p>
            <a:r>
              <a:rPr lang="en-US" sz="2800" b="1" dirty="0">
                <a:solidFill>
                  <a:schemeClr val="bg1"/>
                </a:solidFill>
              </a:rPr>
              <a:t>Different Rule Sets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a:t>
            </a:r>
            <a:r>
              <a:rPr lang="en-US" sz="2800" b="1" dirty="0" err="1">
                <a:solidFill>
                  <a:schemeClr val="bg1"/>
                </a:solidFill>
              </a:rPr>
              <a:t>Sessies</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rPr>
              <a:t>Different Networks</a:t>
            </a:r>
          </a:p>
        </p:txBody>
      </p:sp>
      <p:pic>
        <p:nvPicPr>
          <p:cNvPr id="5" name="Picture 4"/>
          <p:cNvPicPr>
            <a:picLocks noChangeAspect="1"/>
          </p:cNvPicPr>
          <p:nvPr/>
        </p:nvPicPr>
        <p:blipFill rotWithShape="1">
          <a:blip r:embed="rId2"/>
          <a:srcRect r="854" b="2820"/>
          <a:stretch/>
        </p:blipFill>
        <p:spPr>
          <a:xfrm>
            <a:off x="920186" y="205927"/>
            <a:ext cx="10571996" cy="5752421"/>
          </a:xfrm>
          <a:prstGeom prst="rect">
            <a:avLst/>
          </a:prstGeom>
        </p:spPr>
      </p:pic>
      <p:sp>
        <p:nvSpPr>
          <p:cNvPr id="18" name="Rectangle 17"/>
          <p:cNvSpPr/>
          <p:nvPr/>
        </p:nvSpPr>
        <p:spPr>
          <a:xfrm>
            <a:off x="1675473" y="376272"/>
            <a:ext cx="1587990" cy="159441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Rectangle 18"/>
          <p:cNvSpPr/>
          <p:nvPr/>
        </p:nvSpPr>
        <p:spPr>
          <a:xfrm>
            <a:off x="4381887" y="376272"/>
            <a:ext cx="1719368" cy="159441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Rectangle 19"/>
          <p:cNvSpPr/>
          <p:nvPr/>
        </p:nvSpPr>
        <p:spPr>
          <a:xfrm>
            <a:off x="7077350" y="376272"/>
            <a:ext cx="1719368" cy="159441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p:cNvSpPr/>
          <p:nvPr/>
        </p:nvSpPr>
        <p:spPr>
          <a:xfrm>
            <a:off x="9750797" y="346776"/>
            <a:ext cx="1668802" cy="159441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Rectangle 22"/>
          <p:cNvSpPr/>
          <p:nvPr/>
        </p:nvSpPr>
        <p:spPr>
          <a:xfrm>
            <a:off x="1874243" y="2464926"/>
            <a:ext cx="4226085" cy="51475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p:cNvSpPr/>
          <p:nvPr/>
        </p:nvSpPr>
        <p:spPr>
          <a:xfrm>
            <a:off x="2240968" y="3670143"/>
            <a:ext cx="3492632" cy="692437"/>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5" name="Rectangle 24"/>
          <p:cNvSpPr/>
          <p:nvPr/>
        </p:nvSpPr>
        <p:spPr>
          <a:xfrm>
            <a:off x="2159876" y="5036791"/>
            <a:ext cx="3940451" cy="458055"/>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Rectangle 25"/>
          <p:cNvSpPr/>
          <p:nvPr/>
        </p:nvSpPr>
        <p:spPr>
          <a:xfrm>
            <a:off x="7249124" y="2498494"/>
            <a:ext cx="3787941" cy="514758"/>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7" name="Rectangle 26"/>
          <p:cNvSpPr/>
          <p:nvPr/>
        </p:nvSpPr>
        <p:spPr>
          <a:xfrm>
            <a:off x="7362984" y="3626068"/>
            <a:ext cx="3767472" cy="744299"/>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Rectangle 27"/>
          <p:cNvSpPr/>
          <p:nvPr/>
        </p:nvSpPr>
        <p:spPr>
          <a:xfrm>
            <a:off x="7403959" y="4934686"/>
            <a:ext cx="3511646" cy="697869"/>
          </a:xfrm>
          <a:prstGeom prst="rect">
            <a:avLst/>
          </a:prstGeom>
          <a:solidFill>
            <a:srgbClr val="FFFF00">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2730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animBg="1"/>
      <p:bldP spid="23" grpId="0" animBg="1"/>
      <p:bldP spid="24" grpId="0" animBg="1"/>
      <p:bldP spid="25"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16700" b="1" i="1" dirty="0" smtClean="0"/>
              <a:t>SESSIE </a:t>
            </a:r>
            <a:r>
              <a:rPr lang="en-US" sz="8800" b="1" i="1" dirty="0" err="1" smtClean="0"/>
              <a:t>NetWorks</a:t>
            </a:r>
            <a:endParaRPr lang="en-US" sz="8800" b="1" i="1" dirty="0"/>
          </a:p>
        </p:txBody>
      </p:sp>
      <p:sp>
        <p:nvSpPr>
          <p:cNvPr id="3" name="Subtitle 2"/>
          <p:cNvSpPr>
            <a:spLocks noGrp="1"/>
          </p:cNvSpPr>
          <p:nvPr>
            <p:ph type="subTitle" idx="1"/>
          </p:nvPr>
        </p:nvSpPr>
        <p:spPr>
          <a:xfrm>
            <a:off x="684211" y="3843867"/>
            <a:ext cx="9291174" cy="2601178"/>
          </a:xfrm>
        </p:spPr>
        <p:txBody>
          <a:bodyPr>
            <a:noAutofit/>
          </a:bodyPr>
          <a:lstStyle/>
          <a:p>
            <a:r>
              <a:rPr lang="en-US" sz="4400" b="1" dirty="0"/>
              <a:t>Causal </a:t>
            </a:r>
            <a:r>
              <a:rPr lang="en-US" sz="4400" b="1" dirty="0" smtClean="0"/>
              <a:t>networks of SSSs</a:t>
            </a:r>
          </a:p>
          <a:p>
            <a:r>
              <a:rPr lang="en-US" sz="4400" b="1" dirty="0" smtClean="0"/>
              <a:t>(Sequential Substitution Systems)</a:t>
            </a:r>
          </a:p>
          <a:p>
            <a:r>
              <a:rPr lang="en-US" sz="4400" b="1" dirty="0" smtClean="0"/>
              <a:t>Pattern Hunting!</a:t>
            </a:r>
          </a:p>
        </p:txBody>
      </p:sp>
      <p:pic>
        <p:nvPicPr>
          <p:cNvPr id="5" name="Picture 4"/>
          <p:cNvPicPr>
            <a:picLocks noChangeAspect="1"/>
          </p:cNvPicPr>
          <p:nvPr/>
        </p:nvPicPr>
        <p:blipFill>
          <a:blip r:embed="rId2"/>
          <a:stretch>
            <a:fillRect/>
          </a:stretch>
        </p:blipFill>
        <p:spPr>
          <a:xfrm>
            <a:off x="6896767" y="499532"/>
            <a:ext cx="3078618" cy="2228920"/>
          </a:xfrm>
          <a:prstGeom prst="rect">
            <a:avLst/>
          </a:prstGeom>
          <a:effectLst>
            <a:softEdge rad="127000"/>
          </a:effectLst>
        </p:spPr>
      </p:pic>
      <p:pic>
        <p:nvPicPr>
          <p:cNvPr id="7" name="Picture 6"/>
          <p:cNvPicPr>
            <a:picLocks noChangeAspect="1"/>
          </p:cNvPicPr>
          <p:nvPr/>
        </p:nvPicPr>
        <p:blipFill rotWithShape="1">
          <a:blip r:embed="rId3"/>
          <a:srcRect l="5730"/>
          <a:stretch/>
        </p:blipFill>
        <p:spPr>
          <a:xfrm>
            <a:off x="10191136" y="1414615"/>
            <a:ext cx="1810876" cy="5147129"/>
          </a:xfrm>
          <a:prstGeom prst="rect">
            <a:avLst/>
          </a:prstGeom>
        </p:spPr>
      </p:pic>
    </p:spTree>
    <p:extLst>
      <p:ext uri="{BB962C8B-B14F-4D97-AF65-F5344CB8AC3E}">
        <p14:creationId xmlns:p14="http://schemas.microsoft.com/office/powerpoint/2010/main" val="11482120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457200" lvl="1" indent="0">
              <a:buNone/>
            </a:pPr>
            <a:r>
              <a:rPr lang="en-US" sz="2800" b="1" dirty="0"/>
              <a:t>0:  Does not extend in any direction</a:t>
            </a:r>
          </a:p>
          <a:p>
            <a:pPr lvl="2"/>
            <a:r>
              <a:rPr lang="en-US" sz="2600" b="1" dirty="0"/>
              <a:t>No network or dies out</a:t>
            </a:r>
          </a:p>
          <a:p>
            <a:pPr lvl="2"/>
            <a:r>
              <a:rPr lang="en-US" sz="2600" b="1" dirty="0"/>
              <a:t>Infinitely repeating separate clumps, increasingly complex</a:t>
            </a:r>
          </a:p>
          <a:p>
            <a:pPr marL="457200" lvl="1" indent="0">
              <a:buNone/>
            </a:pPr>
            <a:r>
              <a:rPr lang="en-US" sz="2800" b="1" dirty="0"/>
              <a:t> </a:t>
            </a:r>
          </a:p>
          <a:p>
            <a:pPr lvl="2"/>
            <a:endParaRPr lang="en-US" sz="2600" b="1" dirty="0"/>
          </a:p>
          <a:p>
            <a:pPr lvl="2"/>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a:t>Network dimension</a:t>
            </a:r>
          </a:p>
        </p:txBody>
      </p:sp>
      <p:pic>
        <p:nvPicPr>
          <p:cNvPr id="6" name="Picture 5"/>
          <p:cNvPicPr>
            <a:picLocks noChangeAspect="1"/>
          </p:cNvPicPr>
          <p:nvPr/>
        </p:nvPicPr>
        <p:blipFill rotWithShape="1">
          <a:blip r:embed="rId2"/>
          <a:srcRect r="854" b="68485"/>
          <a:stretch/>
        </p:blipFill>
        <p:spPr>
          <a:xfrm>
            <a:off x="933340" y="3116165"/>
            <a:ext cx="10571996" cy="1865469"/>
          </a:xfrm>
          <a:prstGeom prst="rect">
            <a:avLst/>
          </a:prstGeom>
        </p:spPr>
      </p:pic>
    </p:spTree>
    <p:extLst>
      <p:ext uri="{BB962C8B-B14F-4D97-AF65-F5344CB8AC3E}">
        <p14:creationId xmlns:p14="http://schemas.microsoft.com/office/powerpoint/2010/main" val="206884921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457200" lvl="1" indent="0">
              <a:buNone/>
            </a:pPr>
            <a:r>
              <a:rPr lang="en-US" sz="2800" b="1" dirty="0"/>
              <a:t>0:  Does not extend in any direction</a:t>
            </a:r>
          </a:p>
          <a:p>
            <a:pPr marL="457200" lvl="1" indent="0">
              <a:buNone/>
            </a:pPr>
            <a:r>
              <a:rPr lang="en-US" sz="2800" b="1" dirty="0"/>
              <a:t>1:  Extends in only one direction</a:t>
            </a:r>
          </a:p>
          <a:p>
            <a:pPr lvl="2"/>
            <a:r>
              <a:rPr lang="en-US" sz="2600" b="1" dirty="0"/>
              <a:t>May have more dimensions on small scale</a:t>
            </a:r>
          </a:p>
          <a:p>
            <a:pPr lvl="2"/>
            <a:r>
              <a:rPr lang="en-US" sz="2600" b="1" dirty="0"/>
              <a:t>Like the hidden dimensions of String Theory</a:t>
            </a:r>
          </a:p>
          <a:p>
            <a:pPr lvl="2"/>
            <a:endParaRPr lang="en-US" sz="2600" b="1" dirty="0"/>
          </a:p>
          <a:p>
            <a:pPr lvl="2"/>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a:t>Network dimension</a:t>
            </a:r>
          </a:p>
        </p:txBody>
      </p:sp>
      <p:pic>
        <p:nvPicPr>
          <p:cNvPr id="4" name="Picture 3"/>
          <p:cNvPicPr>
            <a:picLocks noChangeAspect="1"/>
          </p:cNvPicPr>
          <p:nvPr/>
        </p:nvPicPr>
        <p:blipFill rotWithShape="1">
          <a:blip r:embed="rId2"/>
          <a:srcRect l="-2450" t="34048" r="3304" b="3948"/>
          <a:stretch/>
        </p:blipFill>
        <p:spPr>
          <a:xfrm>
            <a:off x="1903446" y="3105219"/>
            <a:ext cx="7949682" cy="2759824"/>
          </a:xfrm>
          <a:prstGeom prst="rect">
            <a:avLst/>
          </a:prstGeom>
        </p:spPr>
      </p:pic>
    </p:spTree>
    <p:extLst>
      <p:ext uri="{BB962C8B-B14F-4D97-AF65-F5344CB8AC3E}">
        <p14:creationId xmlns:p14="http://schemas.microsoft.com/office/powerpoint/2010/main" val="69622551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457200" lvl="1" indent="0">
              <a:buNone/>
            </a:pPr>
            <a:r>
              <a:rPr lang="en-US" sz="2800" b="1" dirty="0"/>
              <a:t>2:  Extends (forever) in two directions</a:t>
            </a:r>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a:t>Network dimension</a:t>
            </a:r>
          </a:p>
        </p:txBody>
      </p:sp>
      <p:pic>
        <p:nvPicPr>
          <p:cNvPr id="2" name="Picture 1"/>
          <p:cNvPicPr>
            <a:picLocks noChangeAspect="1"/>
          </p:cNvPicPr>
          <p:nvPr/>
        </p:nvPicPr>
        <p:blipFill rotWithShape="1">
          <a:blip r:embed="rId2"/>
          <a:srcRect l="4674" t="7268" r="5374" b="8167"/>
          <a:stretch/>
        </p:blipFill>
        <p:spPr>
          <a:xfrm>
            <a:off x="1723036" y="1294573"/>
            <a:ext cx="2898693" cy="2027501"/>
          </a:xfrm>
          <a:prstGeom prst="rect">
            <a:avLst/>
          </a:prstGeom>
        </p:spPr>
      </p:pic>
      <p:pic>
        <p:nvPicPr>
          <p:cNvPr id="6" name="Picture 5"/>
          <p:cNvPicPr>
            <a:picLocks noChangeAspect="1"/>
          </p:cNvPicPr>
          <p:nvPr/>
        </p:nvPicPr>
        <p:blipFill rotWithShape="1">
          <a:blip r:embed="rId3"/>
          <a:srcRect l="8514" r="7163"/>
          <a:stretch/>
        </p:blipFill>
        <p:spPr>
          <a:xfrm>
            <a:off x="4973218" y="1380930"/>
            <a:ext cx="5355772" cy="1778405"/>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0378" t="27943" b="27715"/>
          <a:stretch/>
        </p:blipFill>
        <p:spPr>
          <a:xfrm>
            <a:off x="6512770" y="3322074"/>
            <a:ext cx="3816220" cy="247044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8998" t="26133" b="28621"/>
          <a:stretch/>
        </p:blipFill>
        <p:spPr>
          <a:xfrm>
            <a:off x="1723036" y="3487901"/>
            <a:ext cx="3688719" cy="2389293"/>
          </a:xfrm>
          <a:prstGeom prst="rect">
            <a:avLst/>
          </a:prstGeom>
        </p:spPr>
      </p:pic>
      <p:sp>
        <p:nvSpPr>
          <p:cNvPr id="9" name="Right Arrow 8"/>
          <p:cNvSpPr/>
          <p:nvPr/>
        </p:nvSpPr>
        <p:spPr>
          <a:xfrm rot="19211660">
            <a:off x="1720880" y="1609426"/>
            <a:ext cx="1101012" cy="3918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ight Arrow 9"/>
          <p:cNvSpPr/>
          <p:nvPr/>
        </p:nvSpPr>
        <p:spPr>
          <a:xfrm rot="4548435">
            <a:off x="4006439" y="1732095"/>
            <a:ext cx="1101012" cy="3918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77096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0.70"/>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par>
                                <p:cTn id="16" presetID="55" presetClass="entr" presetSubtype="0"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strVal val="#ppt_w*0.70"/>
                                          </p:val>
                                        </p:tav>
                                        <p:tav tm="100000">
                                          <p:val>
                                            <p:strVal val="#ppt_w"/>
                                          </p:val>
                                        </p:tav>
                                      </p:tavLst>
                                    </p:anim>
                                    <p:anim calcmode="lin" valueType="num">
                                      <p:cBhvr>
                                        <p:cTn id="19" dur="1000" fill="hold"/>
                                        <p:tgtEl>
                                          <p:spTgt spid="10"/>
                                        </p:tgtEl>
                                        <p:attrNameLst>
                                          <p:attrName>ppt_h</p:attrName>
                                        </p:attrNameLst>
                                      </p:cBhvr>
                                      <p:tavLst>
                                        <p:tav tm="0">
                                          <p:val>
                                            <p:strVal val="#ppt_h"/>
                                          </p:val>
                                        </p:tav>
                                        <p:tav tm="100000">
                                          <p:val>
                                            <p:strVal val="#ppt_h"/>
                                          </p:val>
                                        </p:tav>
                                      </p:tavLst>
                                    </p:anim>
                                    <p:animEffect transition="in" filter="fade">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50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685800"/>
            <a:ext cx="11266051" cy="5272548"/>
          </a:xfrm>
        </p:spPr>
        <p:txBody>
          <a:bodyPr>
            <a:noAutofit/>
          </a:bodyPr>
          <a:lstStyle/>
          <a:p>
            <a:pPr marL="457200" lvl="1" indent="0">
              <a:buNone/>
            </a:pPr>
            <a:r>
              <a:rPr lang="en-US" sz="2800" b="1" dirty="0"/>
              <a:t>3:  Three-dimensional growth?</a:t>
            </a:r>
          </a:p>
          <a:p>
            <a:pPr lvl="2"/>
            <a:r>
              <a:rPr lang="en-US" sz="2600" b="1" dirty="0"/>
              <a:t>Maybe not, getting infinitely dense  </a:t>
            </a:r>
            <a:r>
              <a:rPr lang="en-US" sz="2600" b="1" dirty="0">
                <a:latin typeface="Times New Roman" panose="02020603050405020304" pitchFamily="18" charset="0"/>
                <a:cs typeface="Times New Roman" panose="02020603050405020304" pitchFamily="18" charset="0"/>
              </a:rPr>
              <a:t>→  </a:t>
            </a:r>
            <a:r>
              <a:rPr lang="en-US" sz="2600" b="1" dirty="0"/>
              <a:t>Exponential Growth</a:t>
            </a:r>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a:p>
            <a:pPr marL="457200" lvl="1" indent="0">
              <a:buNone/>
            </a:pPr>
            <a:endParaRPr lang="en-US" sz="2800" b="1" dirty="0"/>
          </a:p>
        </p:txBody>
      </p:sp>
      <p:sp>
        <p:nvSpPr>
          <p:cNvPr id="5" name="Title 1"/>
          <p:cNvSpPr>
            <a:spLocks noGrp="1"/>
          </p:cNvSpPr>
          <p:nvPr>
            <p:ph type="title"/>
          </p:nvPr>
        </p:nvSpPr>
        <p:spPr>
          <a:xfrm>
            <a:off x="684212" y="5958348"/>
            <a:ext cx="11070253" cy="695809"/>
          </a:xfrm>
        </p:spPr>
        <p:txBody>
          <a:bodyPr>
            <a:noAutofit/>
          </a:bodyPr>
          <a:lstStyle/>
          <a:p>
            <a:pPr algn="ctr"/>
            <a:r>
              <a:rPr lang="en-US" sz="4800" b="1" dirty="0"/>
              <a:t>Network dimension</a:t>
            </a:r>
          </a:p>
        </p:txBody>
      </p:sp>
      <p:pic>
        <p:nvPicPr>
          <p:cNvPr id="11" name="Picture 10"/>
          <p:cNvPicPr>
            <a:picLocks noChangeAspect="1"/>
          </p:cNvPicPr>
          <p:nvPr/>
        </p:nvPicPr>
        <p:blipFill>
          <a:blip r:embed="rId2"/>
          <a:stretch>
            <a:fillRect/>
          </a:stretch>
        </p:blipFill>
        <p:spPr>
          <a:xfrm>
            <a:off x="447232" y="2015412"/>
            <a:ext cx="11503029" cy="3638939"/>
          </a:xfrm>
          <a:prstGeom prst="rect">
            <a:avLst/>
          </a:prstGeom>
        </p:spPr>
      </p:pic>
    </p:spTree>
    <p:extLst>
      <p:ext uri="{BB962C8B-B14F-4D97-AF65-F5344CB8AC3E}">
        <p14:creationId xmlns:p14="http://schemas.microsoft.com/office/powerpoint/2010/main" val="17084018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4379" y="-3"/>
            <a:ext cx="6519866" cy="1937287"/>
          </a:xfrm>
        </p:spPr>
        <p:txBody>
          <a:bodyPr>
            <a:noAutofit/>
          </a:bodyPr>
          <a:lstStyle/>
          <a:p>
            <a:pPr marL="457200" lvl="1" indent="0">
              <a:spcBef>
                <a:spcPts val="0"/>
              </a:spcBef>
              <a:spcAft>
                <a:spcPts val="300"/>
              </a:spcAft>
              <a:buNone/>
            </a:pPr>
            <a:r>
              <a:rPr lang="en-US" sz="2800" b="1" u="sng" dirty="0"/>
              <a:t>Identifying Networks</a:t>
            </a:r>
          </a:p>
          <a:p>
            <a:pPr lvl="1">
              <a:spcBef>
                <a:spcPts val="0"/>
              </a:spcBef>
              <a:spcAft>
                <a:spcPts val="300"/>
              </a:spcAft>
            </a:pPr>
            <a:r>
              <a:rPr lang="en-US" sz="2800" b="1" dirty="0"/>
              <a:t>Mathematically!</a:t>
            </a:r>
          </a:p>
          <a:p>
            <a:pPr lvl="1">
              <a:spcBef>
                <a:spcPts val="0"/>
              </a:spcBef>
              <a:spcAft>
                <a:spcPts val="300"/>
              </a:spcAft>
            </a:pPr>
            <a:r>
              <a:rPr lang="en-US" sz="2800" b="1" dirty="0"/>
              <a:t>Check whether it’s new or not</a:t>
            </a:r>
          </a:p>
        </p:txBody>
      </p:sp>
      <p:sp>
        <p:nvSpPr>
          <p:cNvPr id="15" name="Rounded Rectangle 14"/>
          <p:cNvSpPr/>
          <p:nvPr/>
        </p:nvSpPr>
        <p:spPr>
          <a:xfrm>
            <a:off x="8422105" y="239168"/>
            <a:ext cx="3261351" cy="1636953"/>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
        <p:nvSpPr>
          <p:cNvPr id="16" name="Content Placeholder 3"/>
          <p:cNvSpPr txBox="1">
            <a:spLocks/>
          </p:cNvSpPr>
          <p:nvPr/>
        </p:nvSpPr>
        <p:spPr>
          <a:xfrm>
            <a:off x="334297" y="2143759"/>
            <a:ext cx="11791335" cy="3834252"/>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spcBef>
                <a:spcPts val="600"/>
              </a:spcBef>
              <a:spcAft>
                <a:spcPts val="10600"/>
              </a:spcAft>
            </a:pPr>
            <a:r>
              <a:rPr lang="en-US" sz="3200" dirty="0"/>
              <a:t>Any 1-d network “summarized” compactly:</a:t>
            </a:r>
          </a:p>
          <a:p>
            <a:pPr>
              <a:spcBef>
                <a:spcPts val="600"/>
              </a:spcBef>
              <a:spcAft>
                <a:spcPts val="10600"/>
              </a:spcAft>
            </a:pPr>
            <a:r>
              <a:rPr lang="en-US" sz="3200" dirty="0"/>
              <a:t>Another example:</a:t>
            </a:r>
          </a:p>
          <a:p>
            <a:pPr marL="0" indent="0">
              <a:spcBef>
                <a:spcPts val="600"/>
              </a:spcBef>
              <a:spcAft>
                <a:spcPts val="10600"/>
              </a:spcAft>
              <a:buNone/>
            </a:pPr>
            <a:endParaRPr lang="en-US" sz="3200" dirty="0"/>
          </a:p>
        </p:txBody>
      </p:sp>
      <p:pic>
        <p:nvPicPr>
          <p:cNvPr id="19" name="Content Placeholder 12" descr="Screen Shot 2018-10-01 at 8.29.08 PM.png"/>
          <p:cNvPicPr>
            <a:picLocks noChangeAspect="1"/>
          </p:cNvPicPr>
          <p:nvPr/>
        </p:nvPicPr>
        <p:blipFill rotWithShape="1">
          <a:blip r:embed="rId2" cstate="print">
            <a:extLst>
              <a:ext uri="{28A0092B-C50C-407E-A947-70E740481C1C}">
                <a14:useLocalDpi xmlns:a14="http://schemas.microsoft.com/office/drawing/2010/main" val="0"/>
              </a:ext>
            </a:extLst>
          </a:blip>
          <a:srcRect l="1659" r="1659"/>
          <a:stretch/>
        </p:blipFill>
        <p:spPr>
          <a:xfrm>
            <a:off x="8800525" y="336160"/>
            <a:ext cx="823468" cy="1097280"/>
          </a:xfrm>
          <a:prstGeom prst="rect">
            <a:avLst/>
          </a:prstGeom>
        </p:spPr>
      </p:pic>
      <p:pic>
        <p:nvPicPr>
          <p:cNvPr id="20" name="Picture 19" descr="Screen Shot 2018-10-01 at 8.29.3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1166" y="336160"/>
            <a:ext cx="856586" cy="1097280"/>
          </a:xfrm>
          <a:prstGeom prst="rect">
            <a:avLst/>
          </a:prstGeom>
        </p:spPr>
      </p:pic>
      <p:sp>
        <p:nvSpPr>
          <p:cNvPr id="22" name="TextBox 21"/>
          <p:cNvSpPr txBox="1"/>
          <p:nvPr/>
        </p:nvSpPr>
        <p:spPr>
          <a:xfrm>
            <a:off x="8227622" y="1402929"/>
            <a:ext cx="2010578" cy="523220"/>
          </a:xfrm>
          <a:prstGeom prst="rect">
            <a:avLst/>
          </a:prstGeom>
          <a:noFill/>
        </p:spPr>
        <p:txBody>
          <a:bodyPr wrap="square" rtlCol="0">
            <a:spAutoFit/>
          </a:bodyPr>
          <a:lstStyle/>
          <a:p>
            <a:pPr algn="ctr"/>
            <a:r>
              <a:rPr lang="en-US" sz="1400" dirty="0">
                <a:solidFill>
                  <a:schemeClr val="tx1">
                    <a:lumMod val="65000"/>
                    <a:lumOff val="35000"/>
                  </a:schemeClr>
                </a:solidFill>
              </a:rPr>
              <a:t>Jeanna Toulouse</a:t>
            </a:r>
          </a:p>
          <a:p>
            <a:pPr algn="ctr"/>
            <a:r>
              <a:rPr lang="en-US" sz="1400" dirty="0">
                <a:solidFill>
                  <a:schemeClr val="tx1">
                    <a:lumMod val="65000"/>
                    <a:lumOff val="35000"/>
                  </a:schemeClr>
                </a:solidFill>
              </a:rPr>
              <a:t>W19</a:t>
            </a:r>
          </a:p>
        </p:txBody>
      </p:sp>
      <p:sp>
        <p:nvSpPr>
          <p:cNvPr id="23" name="TextBox 22"/>
          <p:cNvSpPr txBox="1"/>
          <p:nvPr/>
        </p:nvSpPr>
        <p:spPr>
          <a:xfrm>
            <a:off x="9947497" y="1402929"/>
            <a:ext cx="2010578" cy="523220"/>
          </a:xfrm>
          <a:prstGeom prst="rect">
            <a:avLst/>
          </a:prstGeom>
          <a:noFill/>
        </p:spPr>
        <p:txBody>
          <a:bodyPr wrap="square" rtlCol="0">
            <a:spAutoFit/>
          </a:bodyPr>
          <a:lstStyle/>
          <a:p>
            <a:pPr algn="ctr"/>
            <a:r>
              <a:rPr lang="en-US" sz="1400" dirty="0">
                <a:solidFill>
                  <a:schemeClr val="tx1">
                    <a:lumMod val="65000"/>
                    <a:lumOff val="35000"/>
                  </a:schemeClr>
                </a:solidFill>
              </a:rPr>
              <a:t>Christofer Trana</a:t>
            </a:r>
          </a:p>
          <a:p>
            <a:pPr algn="ctr"/>
            <a:r>
              <a:rPr lang="en-US" sz="1400" dirty="0">
                <a:solidFill>
                  <a:schemeClr val="tx1">
                    <a:lumMod val="65000"/>
                    <a:lumOff val="35000"/>
                  </a:schemeClr>
                </a:solidFill>
              </a:rPr>
              <a:t>W19</a:t>
            </a:r>
          </a:p>
        </p:txBody>
      </p:sp>
      <p:pic>
        <p:nvPicPr>
          <p:cNvPr id="2" name="Picture 1"/>
          <p:cNvPicPr>
            <a:picLocks noChangeAspect="1"/>
          </p:cNvPicPr>
          <p:nvPr/>
        </p:nvPicPr>
        <p:blipFill>
          <a:blip r:embed="rId4"/>
          <a:stretch>
            <a:fillRect/>
          </a:stretch>
        </p:blipFill>
        <p:spPr>
          <a:xfrm>
            <a:off x="1023081" y="2462851"/>
            <a:ext cx="3376948" cy="129307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83414934"/>
              </p:ext>
            </p:extLst>
          </p:nvPr>
        </p:nvGraphicFramePr>
        <p:xfrm>
          <a:off x="5006382" y="2412073"/>
          <a:ext cx="6715866" cy="1847820"/>
        </p:xfrm>
        <a:graphic>
          <a:graphicData uri="http://schemas.openxmlformats.org/drawingml/2006/table">
            <a:tbl>
              <a:tblPr firstRow="1" bandRow="1">
                <a:tableStyleId>{5940675A-B579-460E-94D1-54222C63F5DA}</a:tableStyleId>
              </a:tblPr>
              <a:tblGrid>
                <a:gridCol w="1709001">
                  <a:extLst>
                    <a:ext uri="{9D8B030D-6E8A-4147-A177-3AD203B41FA5}">
                      <a16:colId xmlns:a16="http://schemas.microsoft.com/office/drawing/2014/main" val="1225558916"/>
                    </a:ext>
                  </a:extLst>
                </a:gridCol>
                <a:gridCol w="2768243">
                  <a:extLst>
                    <a:ext uri="{9D8B030D-6E8A-4147-A177-3AD203B41FA5}">
                      <a16:colId xmlns:a16="http://schemas.microsoft.com/office/drawing/2014/main" val="740562199"/>
                    </a:ext>
                  </a:extLst>
                </a:gridCol>
                <a:gridCol w="2238622">
                  <a:extLst>
                    <a:ext uri="{9D8B030D-6E8A-4147-A177-3AD203B41FA5}">
                      <a16:colId xmlns:a16="http://schemas.microsoft.com/office/drawing/2014/main" val="2377625402"/>
                    </a:ext>
                  </a:extLst>
                </a:gridCol>
              </a:tblGrid>
              <a:tr h="673110">
                <a:tc>
                  <a:txBody>
                    <a:bodyPr/>
                    <a:lstStyle/>
                    <a:p>
                      <a:r>
                        <a:rPr lang="en-US" sz="2000" b="1" dirty="0"/>
                        <a:t>Network</a:t>
                      </a:r>
                    </a:p>
                  </a:txBody>
                  <a:tcPr>
                    <a:solidFill>
                      <a:schemeClr val="accent1"/>
                    </a:solidFill>
                  </a:tcPr>
                </a:tc>
                <a:tc>
                  <a:txBody>
                    <a:bodyPr/>
                    <a:lstStyle/>
                    <a:p>
                      <a:r>
                        <a:rPr lang="en-US" sz="2000" b="1" dirty="0"/>
                        <a:t>{1</a:t>
                      </a:r>
                      <a:r>
                        <a:rPr lang="eo-001" sz="2000" b="1" dirty="0"/>
                        <a:t>→</a:t>
                      </a:r>
                      <a:r>
                        <a:rPr lang="en-US" sz="2000" b="1" dirty="0"/>
                        <a:t>2, 3</a:t>
                      </a:r>
                      <a:r>
                        <a:rPr lang="eo-001" sz="2000" b="1" dirty="0"/>
                        <a:t>→</a:t>
                      </a:r>
                      <a:r>
                        <a:rPr lang="en-US" sz="2000" b="1" dirty="0"/>
                        <a:t>4, 5</a:t>
                      </a:r>
                      <a:r>
                        <a:rPr lang="eo-001" sz="2000" b="1" dirty="0"/>
                        <a:t>→</a:t>
                      </a:r>
                      <a:r>
                        <a:rPr lang="en-US" sz="2000" b="1" dirty="0"/>
                        <a:t>6, 7</a:t>
                      </a:r>
                      <a:r>
                        <a:rPr lang="eo-001" sz="2000" b="1" dirty="0"/>
                        <a:t>→</a:t>
                      </a:r>
                      <a:r>
                        <a:rPr lang="en-US" sz="2000" b="1" dirty="0"/>
                        <a:t>8, </a:t>
                      </a:r>
                      <a:r>
                        <a:rPr lang="eo-001" sz="2000" b="1" dirty="0"/>
                        <a:t>…</a:t>
                      </a:r>
                      <a:r>
                        <a:rPr lang="en-US" sz="2000" b="1" dirty="0"/>
                        <a:t>}</a:t>
                      </a: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t>{1</a:t>
                      </a:r>
                      <a:r>
                        <a:rPr lang="eo-001" sz="2000" b="1" dirty="0"/>
                        <a:t>→</a:t>
                      </a:r>
                      <a:r>
                        <a:rPr lang="en-US" sz="2000" b="1" dirty="0"/>
                        <a:t>2, 2</a:t>
                      </a:r>
                      <a:r>
                        <a:rPr lang="eo-001" sz="2000" b="1" dirty="0"/>
                        <a:t>→</a:t>
                      </a:r>
                      <a:r>
                        <a:rPr lang="en-US" sz="2000" b="1" dirty="0"/>
                        <a:t>3, 3</a:t>
                      </a:r>
                      <a:r>
                        <a:rPr lang="eo-001" sz="2000" b="1" dirty="0"/>
                        <a:t>→</a:t>
                      </a:r>
                      <a:r>
                        <a:rPr lang="en-US" sz="2000" b="1" dirty="0"/>
                        <a:t>4, 5</a:t>
                      </a:r>
                      <a:r>
                        <a:rPr lang="eo-001" sz="2000" b="1" dirty="0"/>
                        <a:t>→</a:t>
                      </a:r>
                      <a:r>
                        <a:rPr lang="en-US" sz="2000" b="1" dirty="0"/>
                        <a:t>6, </a:t>
                      </a:r>
                      <a:r>
                        <a:rPr lang="eo-001" sz="2000" b="1" dirty="0"/>
                        <a:t>…</a:t>
                      </a:r>
                      <a:r>
                        <a:rPr lang="en-US" sz="2000" b="1" dirty="0"/>
                        <a:t>}</a:t>
                      </a:r>
                    </a:p>
                  </a:txBody>
                  <a:tcPr>
                    <a:solidFill>
                      <a:schemeClr val="accent1"/>
                    </a:solidFill>
                  </a:tcPr>
                </a:tc>
                <a:extLst>
                  <a:ext uri="{0D108BD9-81ED-4DB2-BD59-A6C34878D82A}">
                    <a16:rowId xmlns:a16="http://schemas.microsoft.com/office/drawing/2014/main" val="2270019000"/>
                  </a:ext>
                </a:extLst>
              </a:tr>
              <a:tr h="673110">
                <a:tc>
                  <a:txBody>
                    <a:bodyPr/>
                    <a:lstStyle/>
                    <a:p>
                      <a:r>
                        <a:rPr lang="en-US" sz="2000" b="1" baseline="0" dirty="0" smtClean="0"/>
                        <a:t>Link </a:t>
                      </a:r>
                      <a:r>
                        <a:rPr lang="en-US" sz="2000" b="1" baseline="0" dirty="0"/>
                        <a:t>Length </a:t>
                      </a:r>
                      <a:r>
                        <a:rPr lang="en-US" sz="2000" b="1" baseline="0" dirty="0" smtClean="0"/>
                        <a:t>Set List</a:t>
                      </a:r>
                      <a:endParaRPr lang="en-US" sz="2000" b="1" dirty="0"/>
                    </a:p>
                  </a:txBody>
                  <a:tcPr>
                    <a:solidFill>
                      <a:schemeClr val="accent1"/>
                    </a:solidFill>
                  </a:tcPr>
                </a:tc>
                <a:tc>
                  <a:txBody>
                    <a:bodyPr/>
                    <a:lstStyle/>
                    <a:p>
                      <a:r>
                        <a:rPr lang="en-US" sz="2000" b="1" kern="1200" dirty="0">
                          <a:solidFill>
                            <a:schemeClr val="tx1"/>
                          </a:solidFill>
                          <a:effectLst/>
                          <a:latin typeface="+mn-lt"/>
                          <a:ea typeface="+mn-ea"/>
                          <a:cs typeface="+mn-cs"/>
                        </a:rPr>
                        <a:t>{{1},{},{1},{},{1},{},{1</a:t>
                      </a:r>
                      <a:r>
                        <a:rPr lang="en-US" sz="2000" b="1" kern="1200" dirty="0" smtClean="0">
                          <a:solidFill>
                            <a:schemeClr val="tx1"/>
                          </a:solidFill>
                          <a:effectLst/>
                          <a:latin typeface="+mn-lt"/>
                          <a:ea typeface="+mn-ea"/>
                          <a:cs typeface="+mn-cs"/>
                        </a:rPr>
                        <a:t>}, {},{</a:t>
                      </a:r>
                      <a:r>
                        <a:rPr lang="en-US" sz="2000" b="1" kern="1200" dirty="0">
                          <a:solidFill>
                            <a:schemeClr val="tx1"/>
                          </a:solidFill>
                          <a:effectLst/>
                          <a:latin typeface="+mn-lt"/>
                          <a:ea typeface="+mn-ea"/>
                          <a:cs typeface="+mn-cs"/>
                        </a:rPr>
                        <a:t>1},{},…}</a:t>
                      </a:r>
                      <a:endParaRPr lang="en-US" sz="2000" b="1" dirty="0"/>
                    </a:p>
                  </a:txBody>
                  <a:tcPr>
                    <a:solidFill>
                      <a:schemeClr val="accent1"/>
                    </a:solidFill>
                  </a:tcPr>
                </a:tc>
                <a:tc>
                  <a:txBody>
                    <a:bodyPr/>
                    <a:lstStyle/>
                    <a:p>
                      <a:r>
                        <a:rPr lang="en-US" sz="2000" b="1" kern="1200" dirty="0">
                          <a:solidFill>
                            <a:schemeClr val="tx1"/>
                          </a:solidFill>
                          <a:effectLst/>
                          <a:latin typeface="+mn-lt"/>
                          <a:ea typeface="+mn-ea"/>
                          <a:cs typeface="+mn-cs"/>
                        </a:rPr>
                        <a:t>{{1},{1},{1},{1},{1},…}</a:t>
                      </a:r>
                      <a:endParaRPr lang="en-US" sz="2000" b="1" dirty="0"/>
                    </a:p>
                  </a:txBody>
                  <a:tcPr>
                    <a:solidFill>
                      <a:schemeClr val="accent1"/>
                    </a:solidFill>
                  </a:tcPr>
                </a:tc>
                <a:extLst>
                  <a:ext uri="{0D108BD9-81ED-4DB2-BD59-A6C34878D82A}">
                    <a16:rowId xmlns:a16="http://schemas.microsoft.com/office/drawing/2014/main" val="1345603761"/>
                  </a:ext>
                </a:extLst>
              </a:tr>
              <a:tr h="445740">
                <a:tc>
                  <a:txBody>
                    <a:bodyPr/>
                    <a:lstStyle/>
                    <a:p>
                      <a:r>
                        <a:rPr lang="en-US" sz="2000" b="1" dirty="0"/>
                        <a:t>Summary</a:t>
                      </a:r>
                    </a:p>
                  </a:txBody>
                  <a:tcPr>
                    <a:solidFill>
                      <a:schemeClr val="accent1"/>
                    </a:solidFill>
                  </a:tcPr>
                </a:tc>
                <a:tc>
                  <a:txBody>
                    <a:bodyPr/>
                    <a:lstStyle/>
                    <a:p>
                      <a:r>
                        <a:rPr lang="en-US" sz="2000" b="1" kern="1200" dirty="0">
                          <a:solidFill>
                            <a:schemeClr val="tx1"/>
                          </a:solidFill>
                          <a:effectLst/>
                          <a:latin typeface="+mn-lt"/>
                          <a:ea typeface="+mn-ea"/>
                          <a:cs typeface="+mn-cs"/>
                        </a:rPr>
                        <a:t>{{1},{}}</a:t>
                      </a:r>
                      <a:endParaRPr lang="en-US" sz="2000" b="1" dirty="0"/>
                    </a:p>
                  </a:txBody>
                  <a:tcPr>
                    <a:solidFill>
                      <a:schemeClr val="accent1"/>
                    </a:solidFill>
                  </a:tcPr>
                </a:tc>
                <a:tc>
                  <a:txBody>
                    <a:bodyPr/>
                    <a:lstStyle/>
                    <a:p>
                      <a:r>
                        <a:rPr lang="en-US" sz="2000" b="1" kern="1200" dirty="0">
                          <a:solidFill>
                            <a:schemeClr val="tx1"/>
                          </a:solidFill>
                          <a:effectLst/>
                          <a:latin typeface="+mn-lt"/>
                          <a:ea typeface="+mn-ea"/>
                          <a:cs typeface="+mn-cs"/>
                        </a:rPr>
                        <a:t>{{1}}</a:t>
                      </a:r>
                      <a:endParaRPr lang="en-US" sz="2000" b="1" dirty="0"/>
                    </a:p>
                  </a:txBody>
                  <a:tcPr>
                    <a:solidFill>
                      <a:schemeClr val="accent1"/>
                    </a:solidFill>
                  </a:tcPr>
                </a:tc>
                <a:extLst>
                  <a:ext uri="{0D108BD9-81ED-4DB2-BD59-A6C34878D82A}">
                    <a16:rowId xmlns:a16="http://schemas.microsoft.com/office/drawing/2014/main" val="185615943"/>
                  </a:ext>
                </a:extLst>
              </a:tr>
            </a:tbl>
          </a:graphicData>
        </a:graphic>
      </p:graphicFrame>
      <p:pic>
        <p:nvPicPr>
          <p:cNvPr id="1026" name="Picture 2" descr="ιο &#10;11 &#10;14 &#10;15 &#10;19 &#10;23 22 &#10;16 &#10;20 &#10;24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080" y="4502102"/>
            <a:ext cx="3506810" cy="15461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Table 23"/>
          <p:cNvGraphicFramePr>
            <a:graphicFrameLocks noGrp="1"/>
          </p:cNvGraphicFramePr>
          <p:nvPr>
            <p:extLst/>
          </p:nvPr>
        </p:nvGraphicFramePr>
        <p:xfrm>
          <a:off x="5006376" y="4422890"/>
          <a:ext cx="6715872" cy="2100267"/>
        </p:xfrm>
        <a:graphic>
          <a:graphicData uri="http://schemas.openxmlformats.org/drawingml/2006/table">
            <a:tbl>
              <a:tblPr firstRow="1" bandRow="1">
                <a:tableStyleId>{5940675A-B579-460E-94D1-54222C63F5DA}</a:tableStyleId>
              </a:tblPr>
              <a:tblGrid>
                <a:gridCol w="1396915">
                  <a:extLst>
                    <a:ext uri="{9D8B030D-6E8A-4147-A177-3AD203B41FA5}">
                      <a16:colId xmlns:a16="http://schemas.microsoft.com/office/drawing/2014/main" val="1225558916"/>
                    </a:ext>
                  </a:extLst>
                </a:gridCol>
                <a:gridCol w="5318957">
                  <a:extLst>
                    <a:ext uri="{9D8B030D-6E8A-4147-A177-3AD203B41FA5}">
                      <a16:colId xmlns:a16="http://schemas.microsoft.com/office/drawing/2014/main" val="740562199"/>
                    </a:ext>
                  </a:extLst>
                </a:gridCol>
              </a:tblGrid>
              <a:tr h="458758">
                <a:tc>
                  <a:txBody>
                    <a:bodyPr/>
                    <a:lstStyle/>
                    <a:p>
                      <a:r>
                        <a:rPr lang="en-US" sz="1400" b="1" dirty="0"/>
                        <a:t>Network</a:t>
                      </a:r>
                    </a:p>
                  </a:txBody>
                  <a:tcPr>
                    <a:solidFill>
                      <a:schemeClr val="accent1"/>
                    </a:solidFill>
                  </a:tcPr>
                </a:tc>
                <a:tc>
                  <a:txBody>
                    <a:bodyPr/>
                    <a:lstStyle/>
                    <a:p>
                      <a:r>
                        <a:rPr lang="en-US" sz="1400" b="1" dirty="0"/>
                        <a:t>{</a:t>
                      </a:r>
                      <a:r>
                        <a:rPr lang="eo-001" sz="1400" b="1" dirty="0"/>
                        <a:t>{1→5, 2→3, 3→4, 3→7, 4→5, 4→8, 5→9, 6→7,  7→8, 7→11, 8→9, 8→12, 9→13, 10→11, 11→12, 11→15, 12→13, 12→16, 13→17, 14→15, 15→16, 15→19, 16→17, 16→20, 17→21, 18→19, 19→20, 19→23, 20→21, 20→24, 21→25, 22→23, 23→24, 24→25}</a:t>
                      </a:r>
                      <a:r>
                        <a:rPr lang="en-US" sz="1400" b="1" dirty="0"/>
                        <a:t>}</a:t>
                      </a:r>
                    </a:p>
                  </a:txBody>
                  <a:tcPr>
                    <a:solidFill>
                      <a:schemeClr val="accent1"/>
                    </a:solidFill>
                  </a:tcPr>
                </a:tc>
                <a:extLst>
                  <a:ext uri="{0D108BD9-81ED-4DB2-BD59-A6C34878D82A}">
                    <a16:rowId xmlns:a16="http://schemas.microsoft.com/office/drawing/2014/main" val="2270019000"/>
                  </a:ext>
                </a:extLst>
              </a:tr>
              <a:tr h="423867">
                <a:tc>
                  <a:txBody>
                    <a:bodyPr/>
                    <a:lstStyle/>
                    <a:p>
                      <a:r>
                        <a:rPr lang="en-US" sz="1400" b="1" baseline="0" dirty="0" smtClean="0"/>
                        <a:t>Link </a:t>
                      </a:r>
                      <a:r>
                        <a:rPr lang="en-US" sz="1400" b="1" baseline="0" dirty="0"/>
                        <a:t>Length </a:t>
                      </a:r>
                      <a:r>
                        <a:rPr lang="en-US" sz="1400" b="1" baseline="0" dirty="0" smtClean="0"/>
                        <a:t>Set </a:t>
                      </a:r>
                      <a:r>
                        <a:rPr lang="en-US" sz="1400" b="1" dirty="0" smtClean="0"/>
                        <a:t>List</a:t>
                      </a:r>
                      <a:endParaRPr lang="en-US" sz="1400" b="1" dirty="0"/>
                    </a:p>
                  </a:txBody>
                  <a:tcPr>
                    <a:solidFill>
                      <a:schemeClr val="accent1"/>
                    </a:solidFill>
                  </a:tcPr>
                </a:tc>
                <a:tc>
                  <a:txBody>
                    <a:bodyPr/>
                    <a:lstStyle/>
                    <a:p>
                      <a:r>
                        <a:rPr lang="eo-001" sz="1400" b="1" kern="1200" dirty="0">
                          <a:solidFill>
                            <a:schemeClr val="tx1"/>
                          </a:solidFill>
                          <a:effectLst/>
                          <a:latin typeface="+mn-lt"/>
                          <a:ea typeface="+mn-ea"/>
                          <a:cs typeface="+mn-cs"/>
                        </a:rPr>
                        <a:t>{{4}, {1}, {1,4}, {1,4}, {4}, {1}, {1,4}, {1,4}, {4}, {1}, {1,4}, {1, 4}, {4}, {1}, {1,4}, {1,4}, {4}, {1}, {1,4}, {1,4}, {4}, {1}, {1}, {1}}</a:t>
                      </a:r>
                    </a:p>
                  </a:txBody>
                  <a:tcPr>
                    <a:solidFill>
                      <a:schemeClr val="accent1"/>
                    </a:solidFill>
                  </a:tcPr>
                </a:tc>
                <a:extLst>
                  <a:ext uri="{0D108BD9-81ED-4DB2-BD59-A6C34878D82A}">
                    <a16:rowId xmlns:a16="http://schemas.microsoft.com/office/drawing/2014/main" val="1345603761"/>
                  </a:ext>
                </a:extLst>
              </a:tr>
              <a:tr h="423867">
                <a:tc>
                  <a:txBody>
                    <a:bodyPr/>
                    <a:lstStyle/>
                    <a:p>
                      <a:r>
                        <a:rPr lang="en-US" sz="1400" b="1" dirty="0"/>
                        <a:t>Summary</a:t>
                      </a:r>
                    </a:p>
                  </a:txBody>
                  <a:tcPr>
                    <a:solidFill>
                      <a:schemeClr val="accent1"/>
                    </a:solidFill>
                  </a:tcPr>
                </a:tc>
                <a:tc>
                  <a:txBody>
                    <a:bodyPr/>
                    <a:lstStyle/>
                    <a:p>
                      <a:r>
                        <a:rPr lang="eo-001" sz="1800" b="1" kern="1200" dirty="0">
                          <a:solidFill>
                            <a:schemeClr val="tx1"/>
                          </a:solidFill>
                          <a:effectLst/>
                          <a:latin typeface="+mn-lt"/>
                          <a:ea typeface="+mn-ea"/>
                          <a:cs typeface="+mn-cs"/>
                        </a:rPr>
                        <a:t>{{4}, {1}, {1,4}, {1,4}</a:t>
                      </a:r>
                      <a:r>
                        <a:rPr lang="en-US" sz="1800" b="1" kern="1200" dirty="0">
                          <a:solidFill>
                            <a:schemeClr val="tx1"/>
                          </a:solidFill>
                          <a:effectLst/>
                          <a:latin typeface="+mn-lt"/>
                          <a:ea typeface="+mn-ea"/>
                          <a:cs typeface="+mn-cs"/>
                        </a:rPr>
                        <a:t>}</a:t>
                      </a:r>
                      <a:endParaRPr lang="en-US" sz="1800" b="1" dirty="0"/>
                    </a:p>
                  </a:txBody>
                  <a:tcPr>
                    <a:solidFill>
                      <a:schemeClr val="accent1"/>
                    </a:solidFill>
                  </a:tcPr>
                </a:tc>
                <a:extLst>
                  <a:ext uri="{0D108BD9-81ED-4DB2-BD59-A6C34878D82A}">
                    <a16:rowId xmlns:a16="http://schemas.microsoft.com/office/drawing/2014/main" val="185615943"/>
                  </a:ext>
                </a:extLst>
              </a:tr>
            </a:tbl>
          </a:graphicData>
        </a:graphic>
      </p:graphicFrame>
    </p:spTree>
    <p:extLst>
      <p:ext uri="{BB962C8B-B14F-4D97-AF65-F5344CB8AC3E}">
        <p14:creationId xmlns:p14="http://schemas.microsoft.com/office/powerpoint/2010/main" val="14705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1)">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uiExpand="1" build="p"/>
      <p:bldP spid="22" grpId="0"/>
      <p:bldP spid="2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Take Summaries &amp; Convert them into a </a:t>
            </a:r>
            <a:r>
              <a:rPr lang="en-US" dirty="0"/>
              <a:t>M</a:t>
            </a:r>
            <a:r>
              <a:rPr lang="en-US" dirty="0" smtClean="0"/>
              <a:t>athematical </a:t>
            </a:r>
            <a:r>
              <a:rPr lang="en-US" dirty="0"/>
              <a:t>D</a:t>
            </a:r>
            <a:r>
              <a:rPr lang="en-US" dirty="0" smtClean="0"/>
              <a:t>efinition</a:t>
            </a:r>
            <a:endParaRPr lang="en-US" dirty="0"/>
          </a:p>
        </p:txBody>
      </p:sp>
    </p:spTree>
    <p:extLst>
      <p:ext uri="{BB962C8B-B14F-4D97-AF65-F5344CB8AC3E}">
        <p14:creationId xmlns:p14="http://schemas.microsoft.com/office/powerpoint/2010/main" val="39440321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1416550" y="21430"/>
            <a:ext cx="9110600" cy="6815140"/>
          </a:xfrm>
          <a:prstGeom prst="rect">
            <a:avLst/>
          </a:prstGeom>
        </p:spPr>
      </p:pic>
      <p:sp>
        <p:nvSpPr>
          <p:cNvPr id="87" name="Title 4"/>
          <p:cNvSpPr txBox="1">
            <a:spLocks/>
          </p:cNvSpPr>
          <p:nvPr/>
        </p:nvSpPr>
        <p:spPr>
          <a:xfrm rot="16200000">
            <a:off x="-2535796" y="3013946"/>
            <a:ext cx="6548597" cy="782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Research Day Poster Session</a:t>
            </a:r>
            <a:endParaRPr lang="en-US" dirty="0"/>
          </a:p>
        </p:txBody>
      </p:sp>
    </p:spTree>
    <p:extLst>
      <p:ext uri="{BB962C8B-B14F-4D97-AF65-F5344CB8AC3E}">
        <p14:creationId xmlns:p14="http://schemas.microsoft.com/office/powerpoint/2010/main" val="286010455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1500188" y="10001"/>
            <a:ext cx="9137704" cy="6837998"/>
          </a:xfrm>
          <a:prstGeom prst="rect">
            <a:avLst/>
          </a:prstGeom>
        </p:spPr>
      </p:pic>
      <p:sp>
        <p:nvSpPr>
          <p:cNvPr id="3" name="Title 4"/>
          <p:cNvSpPr txBox="1">
            <a:spLocks/>
          </p:cNvSpPr>
          <p:nvPr/>
        </p:nvSpPr>
        <p:spPr>
          <a:xfrm rot="16200000">
            <a:off x="-2535796" y="3013946"/>
            <a:ext cx="6548597" cy="782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Research Day Poster Session</a:t>
            </a:r>
            <a:endParaRPr lang="en-US" dirty="0"/>
          </a:p>
        </p:txBody>
      </p:sp>
    </p:spTree>
    <p:extLst>
      <p:ext uri="{BB962C8B-B14F-4D97-AF65-F5344CB8AC3E}">
        <p14:creationId xmlns:p14="http://schemas.microsoft.com/office/powerpoint/2010/main" val="21116996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5060-DF88-42F5-98DC-C66B3A8C43ED}"/>
              </a:ext>
            </a:extLst>
          </p:cNvPr>
          <p:cNvSpPr>
            <a:spLocks noGrp="1"/>
          </p:cNvSpPr>
          <p:nvPr>
            <p:ph type="ctrTitle"/>
          </p:nvPr>
        </p:nvSpPr>
        <p:spPr>
          <a:xfrm>
            <a:off x="1097280" y="758952"/>
            <a:ext cx="10058400" cy="5527548"/>
          </a:xfrm>
        </p:spPr>
        <p:txBody>
          <a:bodyPr>
            <a:normAutofit/>
          </a:bodyPr>
          <a:lstStyle/>
          <a:p>
            <a:r>
              <a:rPr lang="en-US" sz="8000" dirty="0"/>
              <a:t/>
            </a:r>
            <a:br>
              <a:rPr lang="en-US" sz="8000" dirty="0"/>
            </a:br>
            <a:r>
              <a:rPr lang="en-US" sz="8000" dirty="0"/>
              <a:t>Just Skip it</a:t>
            </a:r>
            <a:r>
              <a:rPr lang="en-US" sz="8000" b="0" dirty="0">
                <a:effectLst/>
              </a:rPr>
              <a:t/>
            </a:r>
            <a:br>
              <a:rPr lang="en-US" sz="8000" b="0" dirty="0">
                <a:effectLst/>
              </a:rPr>
            </a:br>
            <a:r>
              <a:rPr lang="en-US" sz="8000" dirty="0"/>
              <a:t/>
            </a:r>
            <a:br>
              <a:rPr lang="en-US" sz="8000" dirty="0"/>
            </a:br>
            <a:endParaRPr lang="en-US" sz="8000" dirty="0"/>
          </a:p>
        </p:txBody>
      </p:sp>
      <p:sp>
        <p:nvSpPr>
          <p:cNvPr id="3" name="Subtitle 2">
            <a:extLst>
              <a:ext uri="{FF2B5EF4-FFF2-40B4-BE49-F238E27FC236}">
                <a16:creationId xmlns:a16="http://schemas.microsoft.com/office/drawing/2014/main" id="{E6122531-5EFF-439B-AD7F-446F98D3AC2D}"/>
              </a:ext>
            </a:extLst>
          </p:cNvPr>
          <p:cNvSpPr>
            <a:spLocks noGrp="1"/>
          </p:cNvSpPr>
          <p:nvPr>
            <p:ph type="subTitle" idx="1"/>
          </p:nvPr>
        </p:nvSpPr>
        <p:spPr>
          <a:xfrm>
            <a:off x="1097280" y="3629143"/>
            <a:ext cx="10058400" cy="1143000"/>
          </a:xfrm>
        </p:spPr>
        <p:txBody>
          <a:bodyPr>
            <a:noAutofit/>
          </a:bodyPr>
          <a:lstStyle/>
          <a:p>
            <a:r>
              <a:rPr lang="en-US" sz="3500" dirty="0"/>
              <a:t>Ignoring Repetitive Behaviors in the "</a:t>
            </a:r>
            <a:r>
              <a:rPr lang="en-US" sz="3500" dirty="0" err="1"/>
              <a:t>Sessie</a:t>
            </a:r>
            <a:r>
              <a:rPr lang="en-US" sz="3500" dirty="0"/>
              <a:t>" Enumeration</a:t>
            </a:r>
            <a:endParaRPr lang="en-US" sz="3500" b="0" dirty="0">
              <a:effectLst/>
            </a:endParaRPr>
          </a:p>
          <a:p>
            <a:r>
              <a:rPr lang="en-US" sz="3500" dirty="0"/>
              <a:t/>
            </a:r>
            <a:br>
              <a:rPr lang="en-US" sz="3500" dirty="0"/>
            </a:br>
            <a:endParaRPr lang="en-US" sz="3500" dirty="0"/>
          </a:p>
        </p:txBody>
      </p:sp>
      <p:sp>
        <p:nvSpPr>
          <p:cNvPr id="4" name="Rectangle 3"/>
          <p:cNvSpPr/>
          <p:nvPr/>
        </p:nvSpPr>
        <p:spPr>
          <a:xfrm rot="20332648">
            <a:off x="24545" y="2178376"/>
            <a:ext cx="12146717" cy="2431435"/>
          </a:xfrm>
          <a:prstGeom prst="rect">
            <a:avLst/>
          </a:prstGeom>
          <a:solidFill>
            <a:srgbClr val="9966FF">
              <a:alpha val="81176"/>
            </a:srgbClr>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000" b="1" cap="none" spc="0" dirty="0" smtClean="0">
                <a:ln/>
                <a:solidFill>
                  <a:schemeClr val="accent3"/>
                </a:solidFill>
                <a:effectLst/>
              </a:rPr>
              <a:t>Research Day Presentation</a:t>
            </a:r>
          </a:p>
          <a:p>
            <a:pPr algn="ctr"/>
            <a:r>
              <a:rPr lang="en-US" sz="6600" b="1" dirty="0" smtClean="0">
                <a:ln/>
                <a:solidFill>
                  <a:schemeClr val="accent3"/>
                </a:solidFill>
              </a:rPr>
              <a:t>Camille Morrow</a:t>
            </a:r>
            <a:endParaRPr lang="en-US" sz="6600" b="1" cap="none" spc="0" dirty="0">
              <a:ln/>
              <a:solidFill>
                <a:schemeClr val="accent3"/>
              </a:solidFill>
              <a:effectLst/>
            </a:endParaRPr>
          </a:p>
        </p:txBody>
      </p:sp>
    </p:spTree>
    <p:extLst>
      <p:ext uri="{BB962C8B-B14F-4D97-AF65-F5344CB8AC3E}">
        <p14:creationId xmlns:p14="http://schemas.microsoft.com/office/powerpoint/2010/main" val="361243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12883E-84C3-42AD-B34A-4D24982515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reeform 6" title="Page Number Shape">
            <a:extLst>
              <a:ext uri="{FF2B5EF4-FFF2-40B4-BE49-F238E27FC236}">
                <a16:creationId xmlns:a16="http://schemas.microsoft.com/office/drawing/2014/main" id="{DC5B7347-E281-4E2C-A95E-6A4A263156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13" name="Straight Connector 12" title="Horizontal Rule Line">
            <a:extLst>
              <a:ext uri="{FF2B5EF4-FFF2-40B4-BE49-F238E27FC236}">
                <a16:creationId xmlns:a16="http://schemas.microsoft.com/office/drawing/2014/main" id="{25A28D78-0305-4DA2-A78C-EF9ADD3663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DF81C28-3E45-484A-A9FD-EFD4910C58D5}"/>
              </a:ext>
            </a:extLst>
          </p:cNvPr>
          <p:cNvPicPr>
            <a:picLocks noChangeAspect="1"/>
          </p:cNvPicPr>
          <p:nvPr/>
        </p:nvPicPr>
        <p:blipFill>
          <a:blip r:embed="rId2"/>
          <a:stretch>
            <a:fillRect/>
          </a:stretch>
        </p:blipFill>
        <p:spPr>
          <a:xfrm>
            <a:off x="2872809" y="639905"/>
            <a:ext cx="2443875" cy="5270900"/>
          </a:xfrm>
          <a:prstGeom prst="rect">
            <a:avLst/>
          </a:prstGeom>
        </p:spPr>
      </p:pic>
      <p:sp>
        <p:nvSpPr>
          <p:cNvPr id="2" name="Title 1">
            <a:extLst>
              <a:ext uri="{FF2B5EF4-FFF2-40B4-BE49-F238E27FC236}">
                <a16:creationId xmlns:a16="http://schemas.microsoft.com/office/drawing/2014/main" id="{92643751-D6A7-44DD-85A2-18C46F6AD8E8}"/>
              </a:ext>
            </a:extLst>
          </p:cNvPr>
          <p:cNvSpPr>
            <a:spLocks noGrp="1"/>
          </p:cNvSpPr>
          <p:nvPr>
            <p:ph type="title"/>
          </p:nvPr>
        </p:nvSpPr>
        <p:spPr>
          <a:xfrm>
            <a:off x="7872618" y="663373"/>
            <a:ext cx="3684644" cy="1608487"/>
          </a:xfrm>
        </p:spPr>
        <p:txBody>
          <a:bodyPr>
            <a:normAutofit/>
          </a:bodyPr>
          <a:lstStyle/>
          <a:p>
            <a:pPr algn="l"/>
            <a:r>
              <a:rPr lang="en-US" dirty="0"/>
              <a:t>What is a </a:t>
            </a:r>
            <a:r>
              <a:rPr lang="en-US" dirty="0" err="1"/>
              <a:t>Sessie</a:t>
            </a:r>
            <a:r>
              <a:rPr lang="en-US" dirty="0"/>
              <a:t>?</a:t>
            </a:r>
            <a:endParaRPr lang="en-US"/>
          </a:p>
        </p:txBody>
      </p:sp>
      <p:sp>
        <p:nvSpPr>
          <p:cNvPr id="3" name="Content Placeholder 2">
            <a:extLst>
              <a:ext uri="{FF2B5EF4-FFF2-40B4-BE49-F238E27FC236}">
                <a16:creationId xmlns:a16="http://schemas.microsoft.com/office/drawing/2014/main" id="{F54265FB-5B11-4294-ACB8-BE7674DECB56}"/>
              </a:ext>
            </a:extLst>
          </p:cNvPr>
          <p:cNvSpPr>
            <a:spLocks noGrp="1"/>
          </p:cNvSpPr>
          <p:nvPr>
            <p:ph idx="1"/>
          </p:nvPr>
        </p:nvSpPr>
        <p:spPr>
          <a:xfrm>
            <a:off x="7872618" y="2422689"/>
            <a:ext cx="3684644" cy="3791848"/>
          </a:xfrm>
        </p:spPr>
        <p:txBody>
          <a:bodyPr>
            <a:normAutofit/>
          </a:bodyPr>
          <a:lstStyle/>
          <a:p>
            <a:r>
              <a:rPr lang="en-US" dirty="0"/>
              <a:t>Sequential Substitution Systems (SSSs) or “</a:t>
            </a:r>
            <a:r>
              <a:rPr lang="en-US" dirty="0" err="1"/>
              <a:t>Sessies</a:t>
            </a:r>
            <a:r>
              <a:rPr lang="en-US" dirty="0"/>
              <a:t>” are structures created by a series of rule sets that can describe a series of behaviors.</a:t>
            </a:r>
          </a:p>
          <a:p>
            <a:r>
              <a:rPr lang="en-US" dirty="0"/>
              <a:t>They can model absolutely anything, but some behaviors are simpler than others. </a:t>
            </a:r>
          </a:p>
        </p:txBody>
      </p:sp>
    </p:spTree>
    <p:extLst>
      <p:ext uri="{BB962C8B-B14F-4D97-AF65-F5344CB8AC3E}">
        <p14:creationId xmlns:p14="http://schemas.microsoft.com/office/powerpoint/2010/main" val="525937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4487332"/>
            <a:ext cx="11507789" cy="1507067"/>
          </a:xfrm>
        </p:spPr>
        <p:txBody>
          <a:bodyPr>
            <a:noAutofit/>
          </a:bodyPr>
          <a:lstStyle/>
          <a:p>
            <a:r>
              <a:rPr lang="en-US" sz="4800" dirty="0" smtClean="0"/>
              <a:t>Simple Rules </a:t>
            </a:r>
            <a:r>
              <a:rPr lang="en-US" sz="4800" dirty="0" smtClean="0">
                <a:latin typeface="Times New Roman" panose="02020603050405020304" pitchFamily="18" charset="0"/>
                <a:cs typeface="Times New Roman" panose="02020603050405020304" pitchFamily="18" charset="0"/>
              </a:rPr>
              <a:t>→ </a:t>
            </a:r>
            <a:r>
              <a:rPr lang="en-US" sz="5400" b="1" dirty="0" smtClean="0">
                <a:latin typeface="Curlz MT" panose="04040404050702020202" pitchFamily="82" charset="0"/>
                <a:cs typeface="Times New Roman" panose="02020603050405020304" pitchFamily="18" charset="0"/>
              </a:rPr>
              <a:t>Complex Behavior</a:t>
            </a:r>
            <a:endParaRPr lang="en-US" sz="4800" b="1" dirty="0">
              <a:latin typeface="Curlz MT" panose="04040404050702020202" pitchFamily="82" charset="0"/>
            </a:endParaRPr>
          </a:p>
        </p:txBody>
      </p:sp>
      <p:sp>
        <p:nvSpPr>
          <p:cNvPr id="3" name="Content Placeholder 2"/>
          <p:cNvSpPr>
            <a:spLocks noGrp="1"/>
          </p:cNvSpPr>
          <p:nvPr>
            <p:ph idx="1"/>
          </p:nvPr>
        </p:nvSpPr>
        <p:spPr>
          <a:xfrm>
            <a:off x="684212" y="685800"/>
            <a:ext cx="9483658" cy="3615267"/>
          </a:xfrm>
        </p:spPr>
        <p:txBody>
          <a:bodyPr>
            <a:noAutofit/>
          </a:bodyPr>
          <a:lstStyle/>
          <a:p>
            <a:pPr marL="0" indent="0">
              <a:buNone/>
            </a:pPr>
            <a:r>
              <a:rPr lang="en-US" sz="3600" b="1" dirty="0" smtClean="0"/>
              <a:t>Strategy:</a:t>
            </a:r>
          </a:p>
          <a:p>
            <a:pPr>
              <a:buFont typeface="Wingdings" panose="05000000000000000000" pitchFamily="2" charset="2"/>
              <a:buChar char="v"/>
            </a:pPr>
            <a:r>
              <a:rPr lang="en-US" sz="3600" b="1" dirty="0" smtClean="0"/>
              <a:t>Take </a:t>
            </a:r>
            <a:r>
              <a:rPr lang="en-US" sz="3600" b="1" i="1" dirty="0" smtClean="0"/>
              <a:t>all</a:t>
            </a:r>
            <a:r>
              <a:rPr lang="en-US" sz="3600" b="1" dirty="0" smtClean="0"/>
              <a:t> possible sets of simple rules</a:t>
            </a:r>
          </a:p>
          <a:p>
            <a:pPr>
              <a:buFont typeface="Wingdings" panose="05000000000000000000" pitchFamily="2" charset="2"/>
              <a:buChar char="v"/>
            </a:pPr>
            <a:r>
              <a:rPr lang="en-US" sz="3600" b="1" dirty="0" smtClean="0"/>
              <a:t>Apply them Look for complex behavior</a:t>
            </a:r>
          </a:p>
          <a:p>
            <a:pPr>
              <a:buFont typeface="Wingdings" panose="05000000000000000000" pitchFamily="2" charset="2"/>
              <a:buChar char="v"/>
            </a:pPr>
            <a:r>
              <a:rPr lang="en-US" sz="3600" b="1" dirty="0"/>
              <a:t>F</a:t>
            </a:r>
            <a:r>
              <a:rPr lang="en-US" sz="3600" b="1" dirty="0" smtClean="0"/>
              <a:t>eatures similar to the real universe?</a:t>
            </a:r>
            <a:endParaRPr lang="en-US" sz="3600" b="1" dirty="0"/>
          </a:p>
        </p:txBody>
      </p:sp>
    </p:spTree>
    <p:extLst>
      <p:ext uri="{BB962C8B-B14F-4D97-AF65-F5344CB8AC3E}">
        <p14:creationId xmlns:p14="http://schemas.microsoft.com/office/powerpoint/2010/main" val="41838582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1819C5-437E-451E-8CCF-2621D385C7DF}"/>
              </a:ext>
            </a:extLst>
          </p:cNvPr>
          <p:cNvPicPr>
            <a:picLocks noChangeAspect="1"/>
          </p:cNvPicPr>
          <p:nvPr/>
        </p:nvPicPr>
        <p:blipFill rotWithShape="1">
          <a:blip r:embed="rId2"/>
          <a:srcRect t="9547" r="2" b="9259"/>
          <a:stretch/>
        </p:blipFill>
        <p:spPr>
          <a:xfrm>
            <a:off x="5181600" y="10"/>
            <a:ext cx="7010399" cy="6857990"/>
          </a:xfrm>
          <a:prstGeom prst="rect">
            <a:avLst/>
          </a:prstGeom>
        </p:spPr>
      </p:pic>
      <p:sp>
        <p:nvSpPr>
          <p:cNvPr id="24" name="Freeform 6" title="Page Number Shape">
            <a:extLst>
              <a:ext uri="{FF2B5EF4-FFF2-40B4-BE49-F238E27FC236}">
                <a16:creationId xmlns:a16="http://schemas.microsoft.com/office/drawing/2014/main" id="{B33DBEF2-0A54-4CCF-952F-ABFA981C64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2" name="Title 1">
            <a:extLst>
              <a:ext uri="{FF2B5EF4-FFF2-40B4-BE49-F238E27FC236}">
                <a16:creationId xmlns:a16="http://schemas.microsoft.com/office/drawing/2014/main" id="{FDF083EC-E4F3-449E-BD75-5AB2DD46FE1D}"/>
              </a:ext>
            </a:extLst>
          </p:cNvPr>
          <p:cNvSpPr>
            <a:spLocks noGrp="1"/>
          </p:cNvSpPr>
          <p:nvPr>
            <p:ph type="title"/>
          </p:nvPr>
        </p:nvSpPr>
        <p:spPr>
          <a:xfrm>
            <a:off x="762000" y="559678"/>
            <a:ext cx="3833906" cy="1759316"/>
          </a:xfrm>
        </p:spPr>
        <p:txBody>
          <a:bodyPr>
            <a:normAutofit/>
          </a:bodyPr>
          <a:lstStyle/>
          <a:p>
            <a:r>
              <a:rPr lang="en-US" sz="4000"/>
              <a:t>What are they good for?</a:t>
            </a:r>
          </a:p>
        </p:txBody>
      </p:sp>
      <p:sp>
        <p:nvSpPr>
          <p:cNvPr id="3" name="Content Placeholder 2">
            <a:extLst>
              <a:ext uri="{FF2B5EF4-FFF2-40B4-BE49-F238E27FC236}">
                <a16:creationId xmlns:a16="http://schemas.microsoft.com/office/drawing/2014/main" id="{61D2C6D8-EA2E-4FC7-8CAB-9120C0D392F8}"/>
              </a:ext>
            </a:extLst>
          </p:cNvPr>
          <p:cNvSpPr>
            <a:spLocks noGrp="1"/>
          </p:cNvSpPr>
          <p:nvPr>
            <p:ph idx="1"/>
          </p:nvPr>
        </p:nvSpPr>
        <p:spPr>
          <a:xfrm>
            <a:off x="762000" y="2492134"/>
            <a:ext cx="3833906" cy="3324204"/>
          </a:xfrm>
        </p:spPr>
        <p:txBody>
          <a:bodyPr>
            <a:normAutofit/>
          </a:bodyPr>
          <a:lstStyle/>
          <a:p>
            <a:pPr algn="r"/>
            <a:r>
              <a:rPr lang="en-US" sz="1600"/>
              <a:t>Stephen Wolfram’s book, </a:t>
            </a:r>
            <a:r>
              <a:rPr lang="en-US" sz="1600" i="1"/>
              <a:t>A New Kind of Science, </a:t>
            </a:r>
            <a:r>
              <a:rPr lang="en-US" sz="1600"/>
              <a:t>shows the sort of behaviors we can model</a:t>
            </a:r>
          </a:p>
          <a:p>
            <a:pPr algn="r"/>
            <a:r>
              <a:rPr lang="en-US" sz="1600"/>
              <a:t>Kenneth Caviness’s enumeration lists all possible rule sets</a:t>
            </a:r>
          </a:p>
        </p:txBody>
      </p:sp>
    </p:spTree>
    <p:extLst>
      <p:ext uri="{BB962C8B-B14F-4D97-AF65-F5344CB8AC3E}">
        <p14:creationId xmlns:p14="http://schemas.microsoft.com/office/powerpoint/2010/main" val="6146388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212883E-84C3-42AD-B34A-4D24982515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9" name="Freeform 6" title="Page Number Shape">
            <a:extLst>
              <a:ext uri="{FF2B5EF4-FFF2-40B4-BE49-F238E27FC236}">
                <a16:creationId xmlns:a16="http://schemas.microsoft.com/office/drawing/2014/main" id="{DC5B7347-E281-4E2C-A95E-6A4A263156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31" name="Straight Connector 30" title="Horizontal Rule Line">
            <a:extLst>
              <a:ext uri="{FF2B5EF4-FFF2-40B4-BE49-F238E27FC236}">
                <a16:creationId xmlns:a16="http://schemas.microsoft.com/office/drawing/2014/main" id="{25A28D78-0305-4DA2-A78C-EF9ADD3663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52016A7-306B-437D-B912-0ACC97014074}"/>
              </a:ext>
            </a:extLst>
          </p:cNvPr>
          <p:cNvPicPr>
            <a:picLocks noChangeAspect="1"/>
          </p:cNvPicPr>
          <p:nvPr/>
        </p:nvPicPr>
        <p:blipFill rotWithShape="1">
          <a:blip r:embed="rId2"/>
          <a:srcRect l="-1" r="38513"/>
          <a:stretch/>
        </p:blipFill>
        <p:spPr>
          <a:xfrm>
            <a:off x="636915" y="815034"/>
            <a:ext cx="6915663" cy="4920641"/>
          </a:xfrm>
          <a:prstGeom prst="rect">
            <a:avLst/>
          </a:prstGeom>
        </p:spPr>
      </p:pic>
      <p:sp>
        <p:nvSpPr>
          <p:cNvPr id="2" name="Title 1">
            <a:extLst>
              <a:ext uri="{FF2B5EF4-FFF2-40B4-BE49-F238E27FC236}">
                <a16:creationId xmlns:a16="http://schemas.microsoft.com/office/drawing/2014/main" id="{C033D5C0-4CBF-4B22-AC89-85A39B79B902}"/>
              </a:ext>
            </a:extLst>
          </p:cNvPr>
          <p:cNvSpPr>
            <a:spLocks noGrp="1"/>
          </p:cNvSpPr>
          <p:nvPr>
            <p:ph type="title"/>
          </p:nvPr>
        </p:nvSpPr>
        <p:spPr>
          <a:xfrm>
            <a:off x="7872618" y="663373"/>
            <a:ext cx="3684644" cy="1608487"/>
          </a:xfrm>
        </p:spPr>
        <p:txBody>
          <a:bodyPr>
            <a:normAutofit/>
          </a:bodyPr>
          <a:lstStyle/>
          <a:p>
            <a:pPr algn="l"/>
            <a:r>
              <a:rPr lang="en-US"/>
              <a:t>Quinary</a:t>
            </a:r>
            <a:endParaRPr lang="en-US" dirty="0"/>
          </a:p>
        </p:txBody>
      </p:sp>
      <p:sp>
        <p:nvSpPr>
          <p:cNvPr id="3" name="Content Placeholder 2">
            <a:extLst>
              <a:ext uri="{FF2B5EF4-FFF2-40B4-BE49-F238E27FC236}">
                <a16:creationId xmlns:a16="http://schemas.microsoft.com/office/drawing/2014/main" id="{EBC316F6-7F1A-44AC-A8E5-9AAA9093965C}"/>
              </a:ext>
            </a:extLst>
          </p:cNvPr>
          <p:cNvSpPr>
            <a:spLocks noGrp="1"/>
          </p:cNvSpPr>
          <p:nvPr>
            <p:ph idx="1"/>
          </p:nvPr>
        </p:nvSpPr>
        <p:spPr>
          <a:xfrm>
            <a:off x="7872618" y="2422689"/>
            <a:ext cx="3684644" cy="3791848"/>
          </a:xfrm>
        </p:spPr>
        <p:txBody>
          <a:bodyPr>
            <a:normAutofit/>
          </a:bodyPr>
          <a:lstStyle/>
          <a:p>
            <a:r>
              <a:rPr lang="en-US"/>
              <a:t>The simpler behaviors will occur earlier in the enumeration.</a:t>
            </a:r>
          </a:p>
          <a:p>
            <a:r>
              <a:rPr lang="en-US"/>
              <a:t>We can label each set of rules with a number, but it helps us to use a new numbering system, which we call quinary.</a:t>
            </a:r>
          </a:p>
          <a:p>
            <a:endParaRPr lang="en-US" dirty="0"/>
          </a:p>
        </p:txBody>
      </p:sp>
    </p:spTree>
    <p:extLst>
      <p:ext uri="{BB962C8B-B14F-4D97-AF65-F5344CB8AC3E}">
        <p14:creationId xmlns:p14="http://schemas.microsoft.com/office/powerpoint/2010/main" val="5860419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12883E-84C3-42AD-B34A-4D24982515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Freeform 6" title="Page Number Shape">
            <a:extLst>
              <a:ext uri="{FF2B5EF4-FFF2-40B4-BE49-F238E27FC236}">
                <a16:creationId xmlns:a16="http://schemas.microsoft.com/office/drawing/2014/main" id="{DC5B7347-E281-4E2C-A95E-6A4A263156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14" name="Straight Connector 13" title="Horizontal Rule Line">
            <a:extLst>
              <a:ext uri="{FF2B5EF4-FFF2-40B4-BE49-F238E27FC236}">
                <a16:creationId xmlns:a16="http://schemas.microsoft.com/office/drawing/2014/main" id="{25A28D78-0305-4DA2-A78C-EF9ADD3663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F448D84-400C-4914-82BF-35DD07060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43" y="639905"/>
            <a:ext cx="6693206" cy="5270900"/>
          </a:xfrm>
          <a:prstGeom prst="rect">
            <a:avLst/>
          </a:prstGeom>
        </p:spPr>
      </p:pic>
      <p:sp>
        <p:nvSpPr>
          <p:cNvPr id="2" name="Title 1">
            <a:extLst>
              <a:ext uri="{FF2B5EF4-FFF2-40B4-BE49-F238E27FC236}">
                <a16:creationId xmlns:a16="http://schemas.microsoft.com/office/drawing/2014/main" id="{4901D07E-EBD9-4C0E-A7F2-BF10AAAB0514}"/>
              </a:ext>
            </a:extLst>
          </p:cNvPr>
          <p:cNvSpPr>
            <a:spLocks noGrp="1"/>
          </p:cNvSpPr>
          <p:nvPr>
            <p:ph type="title"/>
          </p:nvPr>
        </p:nvSpPr>
        <p:spPr>
          <a:xfrm>
            <a:off x="7872618" y="663373"/>
            <a:ext cx="3684644" cy="1608487"/>
          </a:xfrm>
        </p:spPr>
        <p:txBody>
          <a:bodyPr>
            <a:normAutofit/>
          </a:bodyPr>
          <a:lstStyle/>
          <a:p>
            <a:pPr algn="l"/>
            <a:r>
              <a:rPr lang="en-US" sz="3500"/>
              <a:t>Why skip through the list?</a:t>
            </a:r>
          </a:p>
        </p:txBody>
      </p:sp>
      <p:sp>
        <p:nvSpPr>
          <p:cNvPr id="3" name="Content Placeholder 2">
            <a:extLst>
              <a:ext uri="{FF2B5EF4-FFF2-40B4-BE49-F238E27FC236}">
                <a16:creationId xmlns:a16="http://schemas.microsoft.com/office/drawing/2014/main" id="{C46D9378-D24E-4548-BC4F-CA4DAAB3ABC6}"/>
              </a:ext>
            </a:extLst>
          </p:cNvPr>
          <p:cNvSpPr>
            <a:spLocks noGrp="1"/>
          </p:cNvSpPr>
          <p:nvPr>
            <p:ph idx="1"/>
          </p:nvPr>
        </p:nvSpPr>
        <p:spPr>
          <a:xfrm>
            <a:off x="7872618" y="2422689"/>
            <a:ext cx="3684644" cy="3791848"/>
          </a:xfrm>
        </p:spPr>
        <p:txBody>
          <a:bodyPr>
            <a:normAutofit/>
          </a:bodyPr>
          <a:lstStyle/>
          <a:p>
            <a:pPr>
              <a:lnSpc>
                <a:spcPct val="102000"/>
              </a:lnSpc>
            </a:pPr>
            <a:r>
              <a:rPr lang="en-US" dirty="0"/>
              <a:t>We are able to cover more ground on this </a:t>
            </a:r>
            <a:r>
              <a:rPr lang="en-US" dirty="0" smtClean="0"/>
              <a:t>infinite </a:t>
            </a:r>
            <a:r>
              <a:rPr lang="en-US" dirty="0"/>
              <a:t>list. </a:t>
            </a:r>
          </a:p>
          <a:p>
            <a:pPr>
              <a:lnSpc>
                <a:spcPct val="102000"/>
              </a:lnSpc>
            </a:pPr>
            <a:r>
              <a:rPr lang="en-US" dirty="0"/>
              <a:t>Interesting cases would take too long to find without skipping.</a:t>
            </a:r>
          </a:p>
        </p:txBody>
      </p:sp>
      <p:sp>
        <p:nvSpPr>
          <p:cNvPr id="8" name="Rounded Rectangle 7"/>
          <p:cNvSpPr/>
          <p:nvPr/>
        </p:nvSpPr>
        <p:spPr>
          <a:xfrm>
            <a:off x="7645870" y="357189"/>
            <a:ext cx="3911392" cy="4129088"/>
          </a:xfrm>
          <a:prstGeom prst="roundRect">
            <a:avLst/>
          </a:prstGeom>
          <a:noFill/>
          <a:ln w="76200">
            <a:solidFill>
              <a:srgbClr val="FFFF00"/>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585DB"/>
                </a:solidFill>
              </a:ln>
              <a:noFill/>
              <a:effectLst>
                <a:glow rad="101600">
                  <a:srgbClr val="FFFF00">
                    <a:alpha val="60000"/>
                  </a:srgbClr>
                </a:glow>
              </a:effectLst>
            </a:endParaRPr>
          </a:p>
        </p:txBody>
      </p:sp>
    </p:spTree>
    <p:extLst>
      <p:ext uri="{BB962C8B-B14F-4D97-AF65-F5344CB8AC3E}">
        <p14:creationId xmlns:p14="http://schemas.microsoft.com/office/powerpoint/2010/main" val="79507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972080" y="685800"/>
            <a:ext cx="7735040" cy="576262"/>
          </a:xfrm>
        </p:spPr>
        <p:txBody>
          <a:bodyPr/>
          <a:lstStyle/>
          <a:p>
            <a:r>
              <a:rPr lang="en-US" sz="5400" b="1" dirty="0" smtClean="0">
                <a:solidFill>
                  <a:schemeClr val="bg1"/>
                </a:solidFill>
              </a:rPr>
              <a:t>Why involve students?</a:t>
            </a:r>
            <a:endParaRPr lang="en-US" sz="5400" b="1" dirty="0">
              <a:solidFill>
                <a:schemeClr val="bg1"/>
              </a:solidFill>
            </a:endParaRPr>
          </a:p>
        </p:txBody>
      </p:sp>
      <p:sp>
        <p:nvSpPr>
          <p:cNvPr id="6" name="Content Placeholder 5"/>
          <p:cNvSpPr>
            <a:spLocks noGrp="1"/>
          </p:cNvSpPr>
          <p:nvPr>
            <p:ph sz="half" idx="2"/>
          </p:nvPr>
        </p:nvSpPr>
        <p:spPr>
          <a:xfrm>
            <a:off x="684211" y="1270528"/>
            <a:ext cx="10867709" cy="5150591"/>
          </a:xfrm>
        </p:spPr>
        <p:txBody>
          <a:bodyPr>
            <a:normAutofit/>
          </a:bodyPr>
          <a:lstStyle/>
          <a:p>
            <a:pPr marL="457200" indent="-457200">
              <a:buFont typeface="+mj-lt"/>
              <a:buAutoNum type="arabicPeriod"/>
            </a:pPr>
            <a:r>
              <a:rPr lang="en-US" sz="4000" dirty="0" smtClean="0"/>
              <a:t>To give them research experience</a:t>
            </a:r>
          </a:p>
          <a:p>
            <a:pPr marL="457200" indent="-457200">
              <a:buFont typeface="+mj-lt"/>
              <a:buAutoNum type="arabicPeriod"/>
            </a:pPr>
            <a:r>
              <a:rPr lang="en-US" sz="4000" dirty="0" smtClean="0"/>
              <a:t>Brainstorming </a:t>
            </a:r>
            <a:r>
              <a:rPr lang="eo-001" sz="4000" dirty="0" smtClean="0"/>
              <a:t>–</a:t>
            </a:r>
            <a:r>
              <a:rPr lang="en-US" sz="4000" dirty="0" smtClean="0"/>
              <a:t> new thoughts!</a:t>
            </a:r>
          </a:p>
          <a:p>
            <a:pPr lvl="1"/>
            <a:r>
              <a:rPr lang="en-US" sz="3600" dirty="0" smtClean="0"/>
              <a:t>Generalized SSS Enumeration</a:t>
            </a:r>
          </a:p>
          <a:p>
            <a:pPr lvl="1"/>
            <a:r>
              <a:rPr lang="en-US" sz="3600" u="sng" dirty="0" smtClean="0"/>
              <a:t>Improved explanations</a:t>
            </a:r>
          </a:p>
          <a:p>
            <a:r>
              <a:rPr lang="en-US" sz="3600" dirty="0" smtClean="0"/>
              <a:t>Real contributions, actual </a:t>
            </a:r>
            <a:r>
              <a:rPr lang="en-US" sz="3600" b="1" dirty="0" smtClean="0"/>
              <a:t>publications</a:t>
            </a:r>
          </a:p>
          <a:p>
            <a:pPr lvl="1"/>
            <a:r>
              <a:rPr lang="en-US" sz="3400" b="1" dirty="0"/>
              <a:t>https://www.complex-systems.com/abstracts/v29_i04_a04/</a:t>
            </a:r>
            <a:endParaRPr lang="en-US" sz="3400" b="1" dirty="0" smtClean="0"/>
          </a:p>
          <a:p>
            <a:pPr lvl="1"/>
            <a:endParaRPr lang="en-US" sz="3400" dirty="0"/>
          </a:p>
          <a:p>
            <a:endParaRPr lang="en-US" sz="3800" u="sng" dirty="0"/>
          </a:p>
        </p:txBody>
      </p:sp>
    </p:spTree>
    <p:extLst>
      <p:ext uri="{BB962C8B-B14F-4D97-AF65-F5344CB8AC3E}">
        <p14:creationId xmlns:p14="http://schemas.microsoft.com/office/powerpoint/2010/main" val="322417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3542" y="0"/>
            <a:ext cx="13419086" cy="6858000"/>
          </a:xfrm>
          <a:prstGeom prst="rect">
            <a:avLst/>
          </a:prstGeom>
        </p:spPr>
      </p:pic>
    </p:spTree>
    <p:extLst>
      <p:ext uri="{BB962C8B-B14F-4D97-AF65-F5344CB8AC3E}">
        <p14:creationId xmlns:p14="http://schemas.microsoft.com/office/powerpoint/2010/main" val="229994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79"/>
            <a:ext cx="12192000" cy="6869957"/>
          </a:xfrm>
          <a:prstGeom prst="rect">
            <a:avLst/>
          </a:prstGeom>
        </p:spPr>
      </p:pic>
      <p:pic>
        <p:nvPicPr>
          <p:cNvPr id="5" name="Picture 4"/>
          <p:cNvPicPr>
            <a:picLocks noChangeAspect="1"/>
          </p:cNvPicPr>
          <p:nvPr/>
        </p:nvPicPr>
        <p:blipFill>
          <a:blip r:embed="rId3"/>
          <a:stretch>
            <a:fillRect/>
          </a:stretch>
        </p:blipFill>
        <p:spPr>
          <a:xfrm>
            <a:off x="416095" y="3935206"/>
            <a:ext cx="5404676" cy="2464424"/>
          </a:xfrm>
          <a:prstGeom prst="rect">
            <a:avLst/>
          </a:prstGeom>
        </p:spPr>
      </p:pic>
      <p:sp>
        <p:nvSpPr>
          <p:cNvPr id="6" name="Title 5"/>
          <p:cNvSpPr>
            <a:spLocks noGrp="1"/>
          </p:cNvSpPr>
          <p:nvPr>
            <p:ph type="title"/>
          </p:nvPr>
        </p:nvSpPr>
        <p:spPr>
          <a:xfrm>
            <a:off x="585990" y="277022"/>
            <a:ext cx="4765182" cy="3193837"/>
          </a:xfrm>
          <a:solidFill>
            <a:srgbClr val="FFFFFF">
              <a:alpha val="50196"/>
            </a:srgbClr>
          </a:solidFill>
        </p:spPr>
        <p:txBody>
          <a:bodyPr anchor="ctr"/>
          <a:lstStyle/>
          <a:p>
            <a:r>
              <a:rPr lang="en-US" sz="11500" dirty="0" smtClean="0"/>
              <a:t>Team Effort</a:t>
            </a:r>
            <a:endParaRPr lang="en-US" sz="11500" dirty="0"/>
          </a:p>
        </p:txBody>
      </p:sp>
      <p:sp>
        <p:nvSpPr>
          <p:cNvPr id="8" name="Text Placeholder 7"/>
          <p:cNvSpPr>
            <a:spLocks noGrp="1"/>
          </p:cNvSpPr>
          <p:nvPr>
            <p:ph type="body" sz="half" idx="2"/>
          </p:nvPr>
        </p:nvSpPr>
        <p:spPr>
          <a:xfrm>
            <a:off x="6135828" y="277023"/>
            <a:ext cx="5686981" cy="6310522"/>
          </a:xfrm>
          <a:solidFill>
            <a:srgbClr val="FFFFFF">
              <a:alpha val="50196"/>
            </a:srgbClr>
          </a:solidFill>
        </p:spPr>
        <p:txBody>
          <a:bodyPr>
            <a:normAutofit/>
          </a:bodyPr>
          <a:lstStyle/>
          <a:p>
            <a:pPr marL="285750" indent="-285750" algn="l">
              <a:buFont typeface="Arial" panose="020B0604020202020204" pitchFamily="34" charset="0"/>
              <a:buChar char="•"/>
            </a:pPr>
            <a:r>
              <a:rPr lang="en-US" sz="3600" dirty="0" smtClean="0"/>
              <a:t>All of us needed!</a:t>
            </a:r>
          </a:p>
          <a:p>
            <a:pPr marL="742950" lvl="1" indent="-285750">
              <a:buFont typeface="Arial" panose="020B0604020202020204" pitchFamily="34" charset="0"/>
              <a:buChar char="•"/>
            </a:pPr>
            <a:r>
              <a:rPr lang="en-US" sz="3200" dirty="0" smtClean="0"/>
              <a:t>Christen:  </a:t>
            </a:r>
          </a:p>
          <a:p>
            <a:pPr marL="1200150" lvl="2" indent="-285750">
              <a:buFont typeface="Arial" panose="020B0604020202020204" pitchFamily="34" charset="0"/>
              <a:buChar char="•"/>
            </a:pPr>
            <a:r>
              <a:rPr lang="en-US" sz="2000" dirty="0" smtClean="0"/>
              <a:t>Insight that led to GSS</a:t>
            </a:r>
          </a:p>
          <a:p>
            <a:pPr marL="1200150" lvl="2" indent="-285750">
              <a:buFont typeface="Arial" panose="020B0604020202020204" pitchFamily="34" charset="0"/>
              <a:buChar char="•"/>
            </a:pPr>
            <a:r>
              <a:rPr lang="en-US" sz="2000" dirty="0" smtClean="0"/>
              <a:t>Painstaking work on “Long Jumps”</a:t>
            </a:r>
          </a:p>
          <a:p>
            <a:pPr marL="742950" lvl="1" indent="-285750">
              <a:buFont typeface="Arial" panose="020B0604020202020204" pitchFamily="34" charset="0"/>
              <a:buChar char="•"/>
            </a:pPr>
            <a:r>
              <a:rPr lang="en-US" sz="3200" dirty="0" smtClean="0"/>
              <a:t>Camille:</a:t>
            </a:r>
          </a:p>
          <a:p>
            <a:pPr marL="1200150" lvl="2" indent="-285750">
              <a:buFont typeface="Arial" panose="020B0604020202020204" pitchFamily="34" charset="0"/>
              <a:buChar char="•"/>
            </a:pPr>
            <a:r>
              <a:rPr lang="en-US" sz="2000" dirty="0" smtClean="0"/>
              <a:t>Initial Draft of Paper</a:t>
            </a:r>
          </a:p>
          <a:p>
            <a:pPr marL="1200150" lvl="2" indent="-285750">
              <a:buFont typeface="Arial" panose="020B0604020202020204" pitchFamily="34" charset="0"/>
              <a:buChar char="•"/>
            </a:pPr>
            <a:r>
              <a:rPr lang="en-US" sz="2000" dirty="0" smtClean="0"/>
              <a:t>Continued treatment of LJ conditions</a:t>
            </a:r>
          </a:p>
          <a:p>
            <a:pPr marL="742950" lvl="1" indent="-285750">
              <a:buFont typeface="Arial" panose="020B0604020202020204" pitchFamily="34" charset="0"/>
              <a:buChar char="•"/>
            </a:pPr>
            <a:r>
              <a:rPr lang="en-US" sz="3200" dirty="0" smtClean="0"/>
              <a:t>Victoria:</a:t>
            </a:r>
          </a:p>
          <a:p>
            <a:pPr marL="1200150" lvl="2" indent="-285750">
              <a:buFont typeface="Arial" panose="020B0604020202020204" pitchFamily="34" charset="0"/>
              <a:buChar char="•"/>
            </a:pPr>
            <a:r>
              <a:rPr lang="en-US" sz="2000" dirty="0"/>
              <a:t>Additional LJ examples</a:t>
            </a:r>
          </a:p>
          <a:p>
            <a:pPr marL="1200150" lvl="2" indent="-285750">
              <a:buFont typeface="Arial" panose="020B0604020202020204" pitchFamily="34" charset="0"/>
              <a:buChar char="•"/>
            </a:pPr>
            <a:r>
              <a:rPr lang="en-US" sz="2000" dirty="0" smtClean="0"/>
              <a:t>Checking all examples</a:t>
            </a:r>
          </a:p>
          <a:p>
            <a:pPr marL="1200150" lvl="2" indent="-285750">
              <a:buFont typeface="Arial" panose="020B0604020202020204" pitchFamily="34" charset="0"/>
              <a:buChar char="•"/>
            </a:pPr>
            <a:r>
              <a:rPr lang="en-US" sz="2000" dirty="0"/>
              <a:t>Complete Rewrite &amp; Polish</a:t>
            </a:r>
          </a:p>
          <a:p>
            <a:pPr marL="742950" lvl="1" indent="-285750">
              <a:buFont typeface="Arial" panose="020B0604020202020204" pitchFamily="34" charset="0"/>
              <a:buChar char="•"/>
            </a:pPr>
            <a:r>
              <a:rPr lang="en-US" sz="3200" dirty="0" smtClean="0"/>
              <a:t>KC:</a:t>
            </a:r>
          </a:p>
          <a:p>
            <a:pPr marL="1200150" lvl="2" indent="-285750">
              <a:buFont typeface="Arial" panose="020B0604020202020204" pitchFamily="34" charset="0"/>
              <a:buChar char="•"/>
            </a:pPr>
            <a:r>
              <a:rPr lang="en-US" sz="2000" dirty="0" smtClean="0"/>
              <a:t>Original idea, programming, GSS, continuity of research track</a:t>
            </a:r>
          </a:p>
        </p:txBody>
      </p:sp>
    </p:spTree>
    <p:extLst>
      <p:ext uri="{BB962C8B-B14F-4D97-AF65-F5344CB8AC3E}">
        <p14:creationId xmlns:p14="http://schemas.microsoft.com/office/powerpoint/2010/main" val="25539777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79"/>
            <a:ext cx="12192000" cy="6869957"/>
          </a:xfrm>
          <a:prstGeom prst="rect">
            <a:avLst/>
          </a:prstGeom>
        </p:spPr>
      </p:pic>
      <p:pic>
        <p:nvPicPr>
          <p:cNvPr id="5" name="Picture 4"/>
          <p:cNvPicPr>
            <a:picLocks noChangeAspect="1"/>
          </p:cNvPicPr>
          <p:nvPr/>
        </p:nvPicPr>
        <p:blipFill>
          <a:blip r:embed="rId3"/>
          <a:stretch>
            <a:fillRect/>
          </a:stretch>
        </p:blipFill>
        <p:spPr>
          <a:xfrm>
            <a:off x="416095" y="3935206"/>
            <a:ext cx="5404676" cy="2464424"/>
          </a:xfrm>
          <a:prstGeom prst="rect">
            <a:avLst/>
          </a:prstGeom>
        </p:spPr>
      </p:pic>
      <p:sp>
        <p:nvSpPr>
          <p:cNvPr id="6" name="Title 5"/>
          <p:cNvSpPr>
            <a:spLocks noGrp="1"/>
          </p:cNvSpPr>
          <p:nvPr>
            <p:ph type="title"/>
          </p:nvPr>
        </p:nvSpPr>
        <p:spPr>
          <a:xfrm>
            <a:off x="585990" y="277022"/>
            <a:ext cx="4765182" cy="3193837"/>
          </a:xfrm>
          <a:solidFill>
            <a:srgbClr val="FFFFFF">
              <a:alpha val="50196"/>
            </a:srgbClr>
          </a:solidFill>
        </p:spPr>
        <p:txBody>
          <a:bodyPr anchor="ctr"/>
          <a:lstStyle/>
          <a:p>
            <a:r>
              <a:rPr lang="en-US" sz="6000" dirty="0" smtClean="0"/>
              <a:t>Camille Morrow Gonzalez</a:t>
            </a:r>
            <a:endParaRPr lang="en-US" sz="6000" dirty="0"/>
          </a:p>
        </p:txBody>
      </p:sp>
      <p:sp>
        <p:nvSpPr>
          <p:cNvPr id="3" name="Action Button: Movie 2">
            <a:hlinkClick r:id="rId4" highlightClick="1"/>
          </p:cNvPr>
          <p:cNvSpPr/>
          <p:nvPr/>
        </p:nvSpPr>
        <p:spPr>
          <a:xfrm>
            <a:off x="8485177" y="5575300"/>
            <a:ext cx="1042416" cy="1042416"/>
          </a:xfrm>
          <a:prstGeom prst="actionButtonMovi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9306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151892" y="-196479"/>
            <a:ext cx="12192000" cy="6869957"/>
          </a:xfrm>
          <a:prstGeom prst="rect">
            <a:avLst/>
          </a:prstGeom>
        </p:spPr>
      </p:pic>
      <p:sp>
        <p:nvSpPr>
          <p:cNvPr id="6" name="Title 5"/>
          <p:cNvSpPr>
            <a:spLocks noGrp="1"/>
          </p:cNvSpPr>
          <p:nvPr>
            <p:ph type="title"/>
          </p:nvPr>
        </p:nvSpPr>
        <p:spPr>
          <a:xfrm>
            <a:off x="1646349" y="51515"/>
            <a:ext cx="8899302" cy="560231"/>
          </a:xfrm>
          <a:solidFill>
            <a:srgbClr val="FFFFFF">
              <a:alpha val="50196"/>
            </a:srgbClr>
          </a:solidFill>
        </p:spPr>
        <p:txBody>
          <a:bodyPr anchor="ctr"/>
          <a:lstStyle/>
          <a:p>
            <a:r>
              <a:rPr lang="en-US" sz="6000" dirty="0" smtClean="0"/>
              <a:t>Christen Case Thompson</a:t>
            </a:r>
            <a:endParaRPr lang="en-US" sz="6000" dirty="0"/>
          </a:p>
        </p:txBody>
      </p:sp>
      <p:sp>
        <p:nvSpPr>
          <p:cNvPr id="2" name="Action Button: Movie 1">
            <a:hlinkClick r:id="rId2" highlightClick="1"/>
          </p:cNvPr>
          <p:cNvSpPr/>
          <p:nvPr/>
        </p:nvSpPr>
        <p:spPr>
          <a:xfrm>
            <a:off x="351685" y="3093983"/>
            <a:ext cx="1042416" cy="1042416"/>
          </a:xfrm>
          <a:prstGeom prst="actionButtonMovi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7587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0" y="373627"/>
            <a:ext cx="11333619" cy="1288026"/>
          </a:xfrm>
        </p:spPr>
        <p:txBody>
          <a:bodyPr>
            <a:noAutofit/>
          </a:bodyPr>
          <a:lstStyle/>
          <a:p>
            <a:r>
              <a:rPr lang="en-US" sz="3200" b="1" dirty="0"/>
              <a:t>Lots of opportunities for future research</a:t>
            </a:r>
            <a:r>
              <a:rPr lang="en-US" sz="3200" b="1" dirty="0" smtClean="0"/>
              <a:t>! </a:t>
            </a:r>
            <a:endParaRPr lang="en-US" sz="3200" b="1" dirty="0"/>
          </a:p>
          <a:p>
            <a:endParaRPr lang="en-US" sz="3200" b="1" i="1" dirty="0"/>
          </a:p>
        </p:txBody>
      </p:sp>
      <p:sp>
        <p:nvSpPr>
          <p:cNvPr id="5" name="Title 1"/>
          <p:cNvSpPr>
            <a:spLocks noGrp="1"/>
          </p:cNvSpPr>
          <p:nvPr>
            <p:ph type="title"/>
          </p:nvPr>
        </p:nvSpPr>
        <p:spPr>
          <a:xfrm>
            <a:off x="684212" y="5958348"/>
            <a:ext cx="11070253" cy="695809"/>
          </a:xfrm>
        </p:spPr>
        <p:txBody>
          <a:bodyPr>
            <a:noAutofit/>
          </a:bodyPr>
          <a:lstStyle/>
          <a:p>
            <a:pPr algn="ctr"/>
            <a:r>
              <a:rPr lang="en-US" sz="9600" b="1" i="1" dirty="0"/>
              <a:t>SESSIE </a:t>
            </a:r>
            <a:r>
              <a:rPr lang="en-US" sz="4800" b="1" i="1" dirty="0" err="1"/>
              <a:t>NetWorks</a:t>
            </a:r>
            <a:endParaRPr lang="en-US" sz="4800" b="1" dirty="0"/>
          </a:p>
        </p:txBody>
      </p:sp>
      <p:pic>
        <p:nvPicPr>
          <p:cNvPr id="4" name="Picture 3"/>
          <p:cNvPicPr>
            <a:picLocks noChangeAspect="1"/>
          </p:cNvPicPr>
          <p:nvPr/>
        </p:nvPicPr>
        <p:blipFill>
          <a:blip r:embed="rId2"/>
          <a:stretch>
            <a:fillRect/>
          </a:stretch>
        </p:blipFill>
        <p:spPr>
          <a:xfrm>
            <a:off x="9689364" y="1473149"/>
            <a:ext cx="2233463" cy="1869491"/>
          </a:xfrm>
          <a:prstGeom prst="rect">
            <a:avLst/>
          </a:prstGeom>
        </p:spPr>
      </p:pic>
      <p:pic>
        <p:nvPicPr>
          <p:cNvPr id="6" name="Picture 5"/>
          <p:cNvPicPr>
            <a:picLocks noChangeAspect="1"/>
          </p:cNvPicPr>
          <p:nvPr/>
        </p:nvPicPr>
        <p:blipFill>
          <a:blip r:embed="rId3"/>
          <a:stretch>
            <a:fillRect/>
          </a:stretch>
        </p:blipFill>
        <p:spPr>
          <a:xfrm>
            <a:off x="260912" y="2039033"/>
            <a:ext cx="2344636" cy="3462246"/>
          </a:xfrm>
          <a:prstGeom prst="rect">
            <a:avLst/>
          </a:prstGeom>
        </p:spPr>
      </p:pic>
      <p:sp>
        <p:nvSpPr>
          <p:cNvPr id="7" name="Content Placeholder 3"/>
          <p:cNvSpPr txBox="1">
            <a:spLocks/>
          </p:cNvSpPr>
          <p:nvPr/>
        </p:nvSpPr>
        <p:spPr>
          <a:xfrm>
            <a:off x="3087329" y="1488065"/>
            <a:ext cx="4650658" cy="33351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200" b="1" i="0" u="none" strike="noStrike" kern="1200" cap="none" spc="0" normalizeH="0" baseline="0" noProof="0" dirty="0">
                <a:ln>
                  <a:noFill/>
                </a:ln>
                <a:solidFill>
                  <a:srgbClr val="FFFF00"/>
                </a:solidFill>
                <a:effectLst/>
                <a:uLnTx/>
                <a:uFillTx/>
                <a:latin typeface="Century Gothic" panose="020B0502020202020204"/>
                <a:ea typeface="+mn-ea"/>
                <a:cs typeface="+mn-cs"/>
              </a:rPr>
              <a:t>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rgbClr val="FFFF00"/>
                </a:solidFill>
                <a:effectLst/>
                <a:uLnTx/>
                <a:uFillTx/>
                <a:latin typeface="Century Gothic" panose="020B0502020202020204"/>
                <a:ea typeface="+mn-ea"/>
                <a:cs typeface="+mn-cs"/>
              </a:rPr>
              <a:t>(and so are we)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rgbClr val="FFFF00"/>
                </a:solidFill>
                <a:effectLst/>
                <a:uLnTx/>
                <a:uFillTx/>
                <a:latin typeface="Century Gothic" panose="020B0502020202020204"/>
                <a:ea typeface="+mn-ea"/>
                <a:cs typeface="+mn-cs"/>
              </a:rPr>
              <a:t>Have a good </a:t>
            </a:r>
            <a:r>
              <a:rPr kumimoji="0" lang="en-US" sz="4400" b="1" i="0" u="none" strike="noStrike" kern="1200" cap="none" spc="0" normalizeH="0" baseline="0" noProof="0" dirty="0" smtClean="0">
                <a:ln>
                  <a:noFill/>
                </a:ln>
                <a:solidFill>
                  <a:srgbClr val="FFFF00"/>
                </a:solidFill>
                <a:effectLst/>
                <a:uLnTx/>
                <a:uFillTx/>
                <a:latin typeface="Century Gothic" panose="020B0502020202020204"/>
                <a:ea typeface="+mn-ea"/>
                <a:cs typeface="+mn-cs"/>
              </a:rPr>
              <a:t>week!  </a:t>
            </a:r>
            <a:r>
              <a:rPr kumimoji="0" lang="eo-001" sz="4400" b="1" i="0" u="none" strike="noStrike" kern="1200" cap="none" spc="0" normalizeH="0" baseline="0" noProof="0" dirty="0">
                <a:ln>
                  <a:noFill/>
                </a:ln>
                <a:solidFill>
                  <a:srgbClr val="FFFF00"/>
                </a:solidFill>
                <a:effectLst/>
                <a:uLnTx/>
                <a:uFillTx/>
                <a:latin typeface="Century Gothic" panose="020B0502020202020204"/>
                <a:ea typeface="+mn-ea"/>
                <a:cs typeface="+mn-cs"/>
                <a:sym typeface="Wingdings" panose="05000000000000000000" pitchFamily="2" charset="2"/>
              </a:rPr>
              <a:t></a:t>
            </a:r>
            <a:endParaRPr kumimoji="0" lang="en-US" sz="4400" b="1" i="0" u="none" strike="noStrike" kern="1200" cap="none" spc="0" normalizeH="0" baseline="0" noProof="0" dirty="0">
              <a:ln>
                <a:noFill/>
              </a:ln>
              <a:solidFill>
                <a:srgbClr val="FFFF00"/>
              </a:solidFill>
              <a:effectLst/>
              <a:uLnTx/>
              <a:uFillTx/>
              <a:latin typeface="Century Gothic" panose="020B0502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7200" b="1" i="0" u="none" strike="noStrike" kern="1200" cap="none" spc="0" normalizeH="0" baseline="0" noProof="0" dirty="0">
              <a:ln>
                <a:noFill/>
              </a:ln>
              <a:solidFill>
                <a:srgbClr val="FFFF00"/>
              </a:solidFill>
              <a:effectLst/>
              <a:uLnTx/>
              <a:uFillTx/>
              <a:latin typeface="Century Gothic" panose="020B0502020202020204"/>
              <a:ea typeface="+mn-ea"/>
              <a:cs typeface="+mn-cs"/>
            </a:endParaRPr>
          </a:p>
        </p:txBody>
      </p:sp>
      <p:pic>
        <p:nvPicPr>
          <p:cNvPr id="8" name="Picture 7"/>
          <p:cNvPicPr>
            <a:picLocks noChangeAspect="1"/>
          </p:cNvPicPr>
          <p:nvPr/>
        </p:nvPicPr>
        <p:blipFill rotWithShape="1">
          <a:blip r:embed="rId4"/>
          <a:srcRect l="8909" t="6284" r="7410" b="6462"/>
          <a:stretch/>
        </p:blipFill>
        <p:spPr>
          <a:xfrm flipV="1">
            <a:off x="7561007" y="3444078"/>
            <a:ext cx="4361820" cy="2097768"/>
          </a:xfrm>
          <a:prstGeom prst="rect">
            <a:avLst/>
          </a:prstGeom>
        </p:spPr>
      </p:pic>
    </p:spTree>
    <p:extLst>
      <p:ext uri="{BB962C8B-B14F-4D97-AF65-F5344CB8AC3E}">
        <p14:creationId xmlns:p14="http://schemas.microsoft.com/office/powerpoint/2010/main" val="11633810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2167</TotalTime>
  <Words>5156</Words>
  <Application>Microsoft Office PowerPoint</Application>
  <PresentationFormat>Widescreen</PresentationFormat>
  <Paragraphs>764</Paragraphs>
  <Slides>98</Slides>
  <Notes>44</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98</vt:i4>
      </vt:variant>
    </vt:vector>
  </HeadingPairs>
  <TitlesOfParts>
    <vt:vector size="116" baseType="lpstr">
      <vt:lpstr>Arial</vt:lpstr>
      <vt:lpstr>Calibri</vt:lpstr>
      <vt:lpstr>Calibri Light</vt:lpstr>
      <vt:lpstr>Cambria Math</vt:lpstr>
      <vt:lpstr>Century Gothic</vt:lpstr>
      <vt:lpstr>Century Schoolbook</vt:lpstr>
      <vt:lpstr>Corbel</vt:lpstr>
      <vt:lpstr>Curlz MT</vt:lpstr>
      <vt:lpstr>News Gothic MT</vt:lpstr>
      <vt:lpstr>Times New Roman</vt:lpstr>
      <vt:lpstr>Wingdings</vt:lpstr>
      <vt:lpstr>Wingdings 2</vt:lpstr>
      <vt:lpstr>Wingdings 3</vt:lpstr>
      <vt:lpstr>Slice</vt:lpstr>
      <vt:lpstr>Office Theme</vt:lpstr>
      <vt:lpstr>Breeze</vt:lpstr>
      <vt:lpstr>1_Slice</vt:lpstr>
      <vt:lpstr>Headlines</vt:lpstr>
      <vt:lpstr>PowerPoint Presentation</vt:lpstr>
      <vt:lpstr>Southern Adventist University Student research involvement is a priority here!</vt:lpstr>
      <vt:lpstr>Southern Adventist University Student research involvement is a priority here!</vt:lpstr>
      <vt:lpstr>Physics @ Southern</vt:lpstr>
      <vt:lpstr>Steps in my journey</vt:lpstr>
      <vt:lpstr>Steps in my journey</vt:lpstr>
      <vt:lpstr>NKSS’09 Poster Session</vt:lpstr>
      <vt:lpstr>SESSIE NetWorks</vt:lpstr>
      <vt:lpstr>Simple Rules → Complex Behavior</vt:lpstr>
      <vt:lpstr>PowerPoint Presentation</vt:lpstr>
      <vt:lpstr>Simple Rules → Complex Behavior</vt:lpstr>
      <vt:lpstr>PowerPoint Presentation</vt:lpstr>
      <vt:lpstr>List of all possible rule sets</vt:lpstr>
      <vt:lpstr>List of all possible rule sets</vt:lpstr>
      <vt:lpstr>List of all possible rule sets</vt:lpstr>
      <vt:lpstr>PowerPoint Presentation</vt:lpstr>
      <vt:lpstr>Our first 3-d network:   {"AB"-&gt;"BA", "AC"-&gt;"BCA", "B"-&gt;"AC"}</vt:lpstr>
      <vt:lpstr>Our first 3-d network:   {"AB"-&gt;"BA", "AC"-&gt;"BCA", "B"-&gt;"AC"}</vt:lpstr>
      <vt:lpstr>Our first 3-d network:   {"AB"-&gt;"BA", "AC"-&gt;"BCA", "B"-&gt;"AC"}</vt:lpstr>
      <vt:lpstr>Our first 3-d network:   {"AB"-&gt;"BA", "AC"-&gt;"BCA", "B"-&gt;"AC"}</vt:lpstr>
      <vt:lpstr>Our first 3-d network:   {"AB"-&gt;"BA", "AC"-&gt;"BCA", "B"-&gt;"AC"}</vt:lpstr>
      <vt:lpstr>Our first 3-d network:   {"AB"-&gt;"BA", "AC"-&gt;"BCA", "B"-&gt;"AC"}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getting back to research with students….</vt:lpstr>
      <vt:lpstr>PowerPoint Presentation</vt:lpstr>
      <vt:lpstr>Student presentations →→ Better Explanations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 to Identifying Networks</vt:lpstr>
      <vt:lpstr>Rule Sets → Sessies  → Networks</vt:lpstr>
      <vt:lpstr>Different Rule Sets → Different Sessies  → Different Networks</vt:lpstr>
      <vt:lpstr>Different Rule Sets → Different Sessies  → Different Networks</vt:lpstr>
      <vt:lpstr>Different Rule Sets → Different Sessies  → Different Networks</vt:lpstr>
      <vt:lpstr>Network dimension</vt:lpstr>
      <vt:lpstr>Network dimension</vt:lpstr>
      <vt:lpstr>Network dimension</vt:lpstr>
      <vt:lpstr>Network dimension</vt:lpstr>
      <vt:lpstr>PowerPoint Presentation</vt:lpstr>
      <vt:lpstr>Take Summaries &amp; Convert them into a Mathematical Definition</vt:lpstr>
      <vt:lpstr>PowerPoint Presentation</vt:lpstr>
      <vt:lpstr>PowerPoint Presentation</vt:lpstr>
      <vt:lpstr> Just Skip it  </vt:lpstr>
      <vt:lpstr>What is a Sessie?</vt:lpstr>
      <vt:lpstr>What are they good for?</vt:lpstr>
      <vt:lpstr>Quinary</vt:lpstr>
      <vt:lpstr>Why skip through the list?</vt:lpstr>
      <vt:lpstr>PowerPoint Presentation</vt:lpstr>
      <vt:lpstr>PowerPoint Presentation</vt:lpstr>
      <vt:lpstr>Team Effort</vt:lpstr>
      <vt:lpstr>Camille Morrow Gonzalez</vt:lpstr>
      <vt:lpstr>Christen Case Thompson</vt:lpstr>
      <vt:lpstr>SESSIE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 Deschamps</dc:creator>
  <cp:lastModifiedBy>Ken Caviness</cp:lastModifiedBy>
  <cp:revision>86</cp:revision>
  <dcterms:created xsi:type="dcterms:W3CDTF">2017-03-16T19:03:39Z</dcterms:created>
  <dcterms:modified xsi:type="dcterms:W3CDTF">2021-06-02T19:58:55Z</dcterms:modified>
</cp:coreProperties>
</file>